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Montserrat" charset="1" panose="00000500000000000000"/>
      <p:regular r:id="rId47"/>
    </p:embeddedFont>
    <p:embeddedFont>
      <p:font typeface="Corben" charset="1" panose="020F0503020000020004"/>
      <p:regular r:id="rId49"/>
    </p:embeddedFont>
    <p:embeddedFont>
      <p:font typeface="Neue Machina Ultra-Bold" charset="1" panose="00000900000000000000"/>
      <p:regular r:id="rId54"/>
    </p:embeddedFont>
    <p:embeddedFont>
      <p:font typeface="Corben Bold" charset="1" panose="020F0505020000020004"/>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fonts/font47.fntdata" Type="http://schemas.openxmlformats.org/officeDocument/2006/relationships/font"/><Relationship Id="rId48" Target="notesSlides/notesSlide2.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fonts/font54.fntdata" Type="http://schemas.openxmlformats.org/officeDocument/2006/relationships/font"/><Relationship Id="rId55" Target="notesSlides/notesSlide7.xml" Type="http://schemas.openxmlformats.org/officeDocument/2006/relationships/notesSlide"/><Relationship Id="rId56" Target="fonts/font56.fntdata" Type="http://schemas.openxmlformats.org/officeDocument/2006/relationships/font"/><Relationship Id="rId57" Target="notesSlides/notesSlide8.xml" Type="http://schemas.openxmlformats.org/officeDocument/2006/relationships/notesSlide"/><Relationship Id="rId58" Target="notesSlides/notesSlide9.xml" Type="http://schemas.openxmlformats.org/officeDocument/2006/relationships/notesSlide"/><Relationship Id="rId59" Target="notesSlides/notesSlide10.xml" Type="http://schemas.openxmlformats.org/officeDocument/2006/relationships/notesSlide"/><Relationship Id="rId6" Target="slides/slide1.xml" Type="http://schemas.openxmlformats.org/officeDocument/2006/relationships/slide"/><Relationship Id="rId60" Target="notesSlides/notesSlide11.xml" Type="http://schemas.openxmlformats.org/officeDocument/2006/relationships/notesSlide"/><Relationship Id="rId61" Target="notesSlides/notesSlide12.xml" Type="http://schemas.openxmlformats.org/officeDocument/2006/relationships/notesSlide"/><Relationship Id="rId62" Target="notesSlides/notesSlide13.xml" Type="http://schemas.openxmlformats.org/officeDocument/2006/relationships/notesSlide"/><Relationship Id="rId63" Target="notesSlides/notesSlide14.xml" Type="http://schemas.openxmlformats.org/officeDocument/2006/relationships/notesSlide"/><Relationship Id="rId64" Target="notesSlides/notesSlide15.xml" Type="http://schemas.openxmlformats.org/officeDocument/2006/relationships/notesSlide"/><Relationship Id="rId65" Target="notesSlides/notesSlide16.xml" Type="http://schemas.openxmlformats.org/officeDocument/2006/relationships/notesSlide"/><Relationship Id="rId66" Target="notesSlides/notesSlide17.xml" Type="http://schemas.openxmlformats.org/officeDocument/2006/relationships/notesSlide"/><Relationship Id="rId67" Target="notesSlides/notesSlide18.xml" Type="http://schemas.openxmlformats.org/officeDocument/2006/relationships/notesSlide"/><Relationship Id="rId68" Target="notesSlides/notesSlide19.xml" Type="http://schemas.openxmlformats.org/officeDocument/2006/relationships/notesSlide"/><Relationship Id="rId69" Target="notesSlides/notesSlide20.xml" Type="http://schemas.openxmlformats.org/officeDocument/2006/relationships/notesSlide"/><Relationship Id="rId7" Target="slides/slide2.xml" Type="http://schemas.openxmlformats.org/officeDocument/2006/relationships/slide"/><Relationship Id="rId70" Target="notesSlides/notesSlide21.xml" Type="http://schemas.openxmlformats.org/officeDocument/2006/relationships/notesSlide"/><Relationship Id="rId71" Target="notesSlides/notesSlide22.xml" Type="http://schemas.openxmlformats.org/officeDocument/2006/relationships/notesSlide"/><Relationship Id="rId72" Target="notesSlides/notesSlide23.xml" Type="http://schemas.openxmlformats.org/officeDocument/2006/relationships/notesSlide"/><Relationship Id="rId73" Target="notesSlides/notesSlide24.xml" Type="http://schemas.openxmlformats.org/officeDocument/2006/relationships/notesSlide"/><Relationship Id="rId74" Target="notesSlides/notesSlide25.xml" Type="http://schemas.openxmlformats.org/officeDocument/2006/relationships/notesSlide"/><Relationship Id="rId75" Target="notesSlides/notesSlide26.xml" Type="http://schemas.openxmlformats.org/officeDocument/2006/relationships/notesSlide"/><Relationship Id="rId76" Target="notesSlides/notesSlide27.xml" Type="http://schemas.openxmlformats.org/officeDocument/2006/relationships/notesSlide"/><Relationship Id="rId77" Target="notesSlides/notesSlide28.xml" Type="http://schemas.openxmlformats.org/officeDocument/2006/relationships/notesSlide"/><Relationship Id="rId78" Target="notesSlides/notesSlide29.xml" Type="http://schemas.openxmlformats.org/officeDocument/2006/relationships/notesSlide"/><Relationship Id="rId79" Target="notesSlides/notesSlide30.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8</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9</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10</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6</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3</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8</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9</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10</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6</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10</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1. Handling Mixed Data Types</a:t>
            </a:r>
          </a:p>
          <a:p>
            <a:r>
              <a:rPr lang="en-US"/>
              <a:t>Reason: Mixed data types in a single column (phone1) can break functions and lead to errors in analysis. Converting these columns to a uniform type ensures that all entries can be processed correctly. For IDs, converting from float to string prevents precision loss with large numbers.</a:t>
            </a:r>
          </a:p>
          <a:p>
            <a:r>
              <a:rPr lang="en-US"/>
              <a:t/>
            </a:r>
          </a:p>
          <a:p>
            <a:r>
              <a:rPr lang="en-US"/>
              <a:t>2. Managing Missing Values (NaNs)</a:t>
            </a:r>
          </a:p>
          <a:p>
            <a:r>
              <a:rPr lang="en-US"/>
              <a:t>Reason: Missing data can skew analysis, leading to incorrect conclusions. We fill non-critical columns to preserve valuable rows, while dropping rows with missing critical information (email1, phone1) because these are essential for a lead to be considered valid.</a:t>
            </a:r>
          </a:p>
          <a:p>
            <a:r>
              <a:rPr lang="en-US"/>
              <a:t/>
            </a:r>
          </a:p>
          <a:p>
            <a:r>
              <a:rPr lang="en-US"/>
              <a:t>3. Removing Duplicates</a:t>
            </a:r>
          </a:p>
          <a:p>
            <a:r>
              <a:rPr lang="en-US"/>
              <a:t>Reason: Duplicate entries inflate metrics and lead to an inaccurate understanding of the dataset. Removing duplicates ensures each row represents a unique lead, providing a more accurate count and reliable analysis of metrics like conversion rates.</a:t>
            </a:r>
          </a:p>
          <a:p>
            <a:r>
              <a:rPr lang="en-US"/>
              <a:t/>
            </a:r>
          </a:p>
          <a:p>
            <a:r>
              <a:rPr lang="en-US"/>
              <a:t>4. Standardizing Data</a:t>
            </a:r>
          </a:p>
          <a:p>
            <a:r>
              <a:rPr lang="en-US"/>
              <a:t>Reason: Inconsistent entries for the same category (e.g., 'ig' and 'Instagram') make it difficult to group, filter, or count data accurately. Standardizing these values ensures that all entries for a specific category are uniform, making the data ready for reliable categorical analysis.</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0.png" Type="http://schemas.openxmlformats.org/officeDocument/2006/relationships/image"/><Relationship Id="rId4" Target="../media/image4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0.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png" Type="http://schemas.openxmlformats.org/officeDocument/2006/relationships/image"/><Relationship Id="rId2" Target="../notesSlides/notesSlide24.xml" Type="http://schemas.openxmlformats.org/officeDocument/2006/relationships/notesSlide"/><Relationship Id="rId3" Target="../media/image1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0.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0.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0.png" Type="http://schemas.openxmlformats.org/officeDocument/2006/relationships/image"/><Relationship Id="rId4" Target="../media/image7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0.png" Type="http://schemas.openxmlformats.org/officeDocument/2006/relationships/image"/><Relationship Id="rId4" Target="../media/image8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0.pn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0.pn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16049015" y="9686925"/>
            <a:ext cx="2153222" cy="514350"/>
            <a:chOff x="0" y="0"/>
            <a:chExt cx="2870962"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82" t="0" r="-82" b="0"/>
              </a:stretch>
            </a:blipFill>
          </p:spPr>
        </p:sp>
      </p:grpSp>
      <p:grpSp>
        <p:nvGrpSpPr>
          <p:cNvPr name="Group 8" id="8"/>
          <p:cNvGrpSpPr/>
          <p:nvPr/>
        </p:nvGrpSpPr>
        <p:grpSpPr>
          <a:xfrm rot="0">
            <a:off x="0" y="0"/>
            <a:ext cx="18288000" cy="10287000"/>
            <a:chOff x="0" y="0"/>
            <a:chExt cx="24384000" cy="13716000"/>
          </a:xfrm>
        </p:grpSpPr>
        <p:sp>
          <p:nvSpPr>
            <p:cNvPr name="Freeform 9" id="9"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15821073" y="21346"/>
            <a:ext cx="2466927" cy="2248872"/>
            <a:chOff x="0" y="0"/>
            <a:chExt cx="3289236" cy="2998495"/>
          </a:xfrm>
        </p:grpSpPr>
        <p:sp>
          <p:nvSpPr>
            <p:cNvPr name="Freeform 11" id="11"/>
            <p:cNvSpPr/>
            <p:nvPr/>
          </p:nvSpPr>
          <p:spPr>
            <a:xfrm flipH="false" flipV="false" rot="0">
              <a:off x="0" y="0"/>
              <a:ext cx="3289300" cy="2998470"/>
            </a:xfrm>
            <a:custGeom>
              <a:avLst/>
              <a:gdLst/>
              <a:ahLst/>
              <a:cxnLst/>
              <a:rect r="r" b="b" t="t" l="l"/>
              <a:pathLst>
                <a:path h="2998470" w="3289300">
                  <a:moveTo>
                    <a:pt x="0" y="0"/>
                  </a:moveTo>
                  <a:lnTo>
                    <a:pt x="3289300" y="0"/>
                  </a:lnTo>
                  <a:lnTo>
                    <a:pt x="3289300" y="2998470"/>
                  </a:lnTo>
                  <a:lnTo>
                    <a:pt x="0" y="2998470"/>
                  </a:lnTo>
                  <a:lnTo>
                    <a:pt x="0" y="0"/>
                  </a:lnTo>
                  <a:close/>
                </a:path>
              </a:pathLst>
            </a:custGeom>
            <a:blipFill>
              <a:blip r:embed="rId7"/>
              <a:stretch>
                <a:fillRect l="0" t="-2666" r="1" b="-2667"/>
              </a:stretch>
            </a:blipFill>
          </p:spPr>
        </p:sp>
      </p:grpSp>
      <p:grpSp>
        <p:nvGrpSpPr>
          <p:cNvPr name="Group 12" id="12"/>
          <p:cNvGrpSpPr/>
          <p:nvPr/>
        </p:nvGrpSpPr>
        <p:grpSpPr>
          <a:xfrm rot="0">
            <a:off x="0" y="21346"/>
            <a:ext cx="3650590" cy="2246519"/>
            <a:chOff x="0" y="0"/>
            <a:chExt cx="4867453" cy="2995358"/>
          </a:xfrm>
        </p:grpSpPr>
        <p:sp>
          <p:nvSpPr>
            <p:cNvPr name="Freeform 13" id="13"/>
            <p:cNvSpPr/>
            <p:nvPr/>
          </p:nvSpPr>
          <p:spPr>
            <a:xfrm flipH="false" flipV="false" rot="0">
              <a:off x="0" y="0"/>
              <a:ext cx="4867402" cy="2995422"/>
            </a:xfrm>
            <a:custGeom>
              <a:avLst/>
              <a:gdLst/>
              <a:ahLst/>
              <a:cxnLst/>
              <a:rect r="r" b="b" t="t" l="l"/>
              <a:pathLst>
                <a:path h="2995422" w="4867402">
                  <a:moveTo>
                    <a:pt x="0" y="0"/>
                  </a:moveTo>
                  <a:lnTo>
                    <a:pt x="4867402" y="0"/>
                  </a:lnTo>
                  <a:lnTo>
                    <a:pt x="4867402" y="2995422"/>
                  </a:lnTo>
                  <a:lnTo>
                    <a:pt x="0" y="2995422"/>
                  </a:lnTo>
                  <a:lnTo>
                    <a:pt x="0" y="0"/>
                  </a:lnTo>
                  <a:close/>
                </a:path>
              </a:pathLst>
            </a:custGeom>
            <a:blipFill>
              <a:blip r:embed="rId8"/>
              <a:stretch>
                <a:fillRect l="0" t="-27" r="-1" b="-26"/>
              </a:stretch>
            </a:blipFill>
          </p:spPr>
        </p:sp>
      </p:grpSp>
      <p:grpSp>
        <p:nvGrpSpPr>
          <p:cNvPr name="Group 14" id="14"/>
          <p:cNvGrpSpPr/>
          <p:nvPr/>
        </p:nvGrpSpPr>
        <p:grpSpPr>
          <a:xfrm rot="0">
            <a:off x="12942437" y="7855067"/>
            <a:ext cx="4997567" cy="2089033"/>
            <a:chOff x="0" y="0"/>
            <a:chExt cx="6663423" cy="2785377"/>
          </a:xfrm>
        </p:grpSpPr>
        <p:sp>
          <p:nvSpPr>
            <p:cNvPr name="Freeform 15" id="15"/>
            <p:cNvSpPr/>
            <p:nvPr/>
          </p:nvSpPr>
          <p:spPr>
            <a:xfrm flipH="false" flipV="false" rot="0">
              <a:off x="0" y="0"/>
              <a:ext cx="6663436" cy="2785364"/>
            </a:xfrm>
            <a:custGeom>
              <a:avLst/>
              <a:gdLst/>
              <a:ahLst/>
              <a:cxnLst/>
              <a:rect r="r" b="b" t="t" l="l"/>
              <a:pathLst>
                <a:path h="2785364" w="6663436">
                  <a:moveTo>
                    <a:pt x="0" y="0"/>
                  </a:moveTo>
                  <a:lnTo>
                    <a:pt x="6663436" y="0"/>
                  </a:lnTo>
                  <a:lnTo>
                    <a:pt x="6663436" y="2785364"/>
                  </a:lnTo>
                  <a:lnTo>
                    <a:pt x="0" y="2785364"/>
                  </a:lnTo>
                  <a:lnTo>
                    <a:pt x="0" y="0"/>
                  </a:lnTo>
                  <a:close/>
                </a:path>
              </a:pathLst>
            </a:custGeom>
            <a:blipFill>
              <a:blip r:embed="rId9"/>
              <a:stretch>
                <a:fillRect l="0" t="-17341" r="0" b="-17341"/>
              </a:stretch>
            </a:blipFill>
          </p:spPr>
        </p:sp>
      </p:grpSp>
      <p:sp>
        <p:nvSpPr>
          <p:cNvPr name="TextBox 16" id="16"/>
          <p:cNvSpPr txBox="true"/>
          <p:nvPr/>
        </p:nvSpPr>
        <p:spPr>
          <a:xfrm rot="0">
            <a:off x="1554299" y="3997490"/>
            <a:ext cx="15571346" cy="1795462"/>
          </a:xfrm>
          <a:prstGeom prst="rect">
            <a:avLst/>
          </a:prstGeom>
        </p:spPr>
        <p:txBody>
          <a:bodyPr anchor="t" rtlCol="false" tIns="0" lIns="0" bIns="0" rIns="0">
            <a:spAutoFit/>
          </a:bodyPr>
          <a:lstStyle/>
          <a:p>
            <a:pPr algn="ctr">
              <a:lnSpc>
                <a:spcPts val="6936"/>
              </a:lnSpc>
            </a:pPr>
            <a:r>
              <a:rPr lang="en-US" sz="5562">
                <a:solidFill>
                  <a:srgbClr val="030468"/>
                </a:solidFill>
                <a:latin typeface="Montserrat"/>
                <a:ea typeface="Montserrat"/>
                <a:cs typeface="Montserrat"/>
                <a:sym typeface="Montserrat"/>
              </a:rPr>
              <a:t>MBA Program Funnel Analysis – Marketing &amp; Admissions Journey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459" y="378495"/>
            <a:ext cx="17558566" cy="6230483"/>
            <a:chOff x="0" y="0"/>
            <a:chExt cx="23411421" cy="8307311"/>
          </a:xfrm>
        </p:grpSpPr>
        <p:sp>
          <p:nvSpPr>
            <p:cNvPr name="Freeform 3" id="3"/>
            <p:cNvSpPr/>
            <p:nvPr/>
          </p:nvSpPr>
          <p:spPr>
            <a:xfrm flipH="false" flipV="false" rot="0">
              <a:off x="0" y="0"/>
              <a:ext cx="23411435" cy="8307324"/>
            </a:xfrm>
            <a:custGeom>
              <a:avLst/>
              <a:gdLst/>
              <a:ahLst/>
              <a:cxnLst/>
              <a:rect r="r" b="b" t="t" l="l"/>
              <a:pathLst>
                <a:path h="8307324" w="23411435">
                  <a:moveTo>
                    <a:pt x="0" y="0"/>
                  </a:moveTo>
                  <a:lnTo>
                    <a:pt x="23411435" y="0"/>
                  </a:lnTo>
                  <a:lnTo>
                    <a:pt x="23411435" y="8307324"/>
                  </a:lnTo>
                  <a:lnTo>
                    <a:pt x="0" y="8307324"/>
                  </a:lnTo>
                  <a:lnTo>
                    <a:pt x="0" y="0"/>
                  </a:lnTo>
                  <a:close/>
                </a:path>
              </a:pathLst>
            </a:custGeom>
            <a:blipFill>
              <a:blip r:embed="rId3"/>
              <a:stretch>
                <a:fillRect l="0" t="-902" r="0" b="-902"/>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70304" y="-302381"/>
            <a:ext cx="38100" cy="1856480"/>
            <a:chOff x="0" y="0"/>
            <a:chExt cx="50800" cy="2475306"/>
          </a:xfrm>
        </p:grpSpPr>
        <p:sp>
          <p:nvSpPr>
            <p:cNvPr name="Freeform 3" id="3"/>
            <p:cNvSpPr/>
            <p:nvPr/>
          </p:nvSpPr>
          <p:spPr>
            <a:xfrm flipH="false" flipV="false" rot="0">
              <a:off x="0" y="25400"/>
              <a:ext cx="50800" cy="2424557"/>
            </a:xfrm>
            <a:custGeom>
              <a:avLst/>
              <a:gdLst/>
              <a:ahLst/>
              <a:cxnLst/>
              <a:rect r="r" b="b" t="t" l="l"/>
              <a:pathLst>
                <a:path h="2424557" w="50800">
                  <a:moveTo>
                    <a:pt x="50800" y="0"/>
                  </a:moveTo>
                  <a:lnTo>
                    <a:pt x="50800" y="2424557"/>
                  </a:lnTo>
                  <a:lnTo>
                    <a:pt x="0" y="2424557"/>
                  </a:lnTo>
                  <a:lnTo>
                    <a:pt x="0" y="0"/>
                  </a:lnTo>
                  <a:close/>
                </a:path>
              </a:pathLst>
            </a:custGeom>
            <a:solidFill>
              <a:srgbClr val="000000"/>
            </a:solidFill>
            <a:ln w="12700">
              <a:solidFill>
                <a:srgbClr val="000000"/>
              </a:solidFill>
            </a:ln>
          </p:spPr>
        </p:sp>
      </p:grpSp>
      <p:grpSp>
        <p:nvGrpSpPr>
          <p:cNvPr name="Group 4" id="4"/>
          <p:cNvGrpSpPr/>
          <p:nvPr/>
        </p:nvGrpSpPr>
        <p:grpSpPr>
          <a:xfrm rot="0">
            <a:off x="14496917" y="-394764"/>
            <a:ext cx="38100" cy="1856480"/>
            <a:chOff x="0" y="0"/>
            <a:chExt cx="50800" cy="2475306"/>
          </a:xfrm>
        </p:grpSpPr>
        <p:sp>
          <p:nvSpPr>
            <p:cNvPr name="Freeform 5" id="5"/>
            <p:cNvSpPr/>
            <p:nvPr/>
          </p:nvSpPr>
          <p:spPr>
            <a:xfrm flipH="false" flipV="false" rot="0">
              <a:off x="0" y="25400"/>
              <a:ext cx="50800" cy="2424557"/>
            </a:xfrm>
            <a:custGeom>
              <a:avLst/>
              <a:gdLst/>
              <a:ahLst/>
              <a:cxnLst/>
              <a:rect r="r" b="b" t="t" l="l"/>
              <a:pathLst>
                <a:path h="2424557" w="50800">
                  <a:moveTo>
                    <a:pt x="50800" y="0"/>
                  </a:moveTo>
                  <a:lnTo>
                    <a:pt x="50800" y="2424557"/>
                  </a:lnTo>
                  <a:lnTo>
                    <a:pt x="0" y="2424557"/>
                  </a:lnTo>
                  <a:lnTo>
                    <a:pt x="0" y="0"/>
                  </a:lnTo>
                  <a:close/>
                </a:path>
              </a:pathLst>
            </a:custGeom>
            <a:solidFill>
              <a:srgbClr val="000000"/>
            </a:solidFill>
            <a:ln w="12700">
              <a:solidFill>
                <a:srgbClr val="000000"/>
              </a:solidFill>
            </a:ln>
          </p:spPr>
        </p:sp>
      </p:grpSp>
      <p:sp>
        <p:nvSpPr>
          <p:cNvPr name="Freeform 6" id="6"/>
          <p:cNvSpPr/>
          <p:nvPr/>
        </p:nvSpPr>
        <p:spPr>
          <a:xfrm flipH="false" flipV="false" rot="0">
            <a:off x="1028700" y="150698"/>
            <a:ext cx="16230600" cy="878002"/>
          </a:xfrm>
          <a:custGeom>
            <a:avLst/>
            <a:gdLst/>
            <a:ahLst/>
            <a:cxnLst/>
            <a:rect r="r" b="b" t="t" l="l"/>
            <a:pathLst>
              <a:path h="878002" w="16230600">
                <a:moveTo>
                  <a:pt x="0" y="0"/>
                </a:moveTo>
                <a:lnTo>
                  <a:pt x="16230600" y="0"/>
                </a:lnTo>
                <a:lnTo>
                  <a:pt x="16230600" y="878002"/>
                </a:lnTo>
                <a:lnTo>
                  <a:pt x="0" y="878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513476" y="1549708"/>
            <a:ext cx="3407474" cy="7965662"/>
            <a:chOff x="0" y="0"/>
            <a:chExt cx="4543298" cy="10620883"/>
          </a:xfrm>
        </p:grpSpPr>
        <p:sp>
          <p:nvSpPr>
            <p:cNvPr name="Freeform 8" id="8"/>
            <p:cNvSpPr/>
            <p:nvPr/>
          </p:nvSpPr>
          <p:spPr>
            <a:xfrm flipH="false" flipV="false" rot="0">
              <a:off x="0" y="0"/>
              <a:ext cx="4543298" cy="10620883"/>
            </a:xfrm>
            <a:custGeom>
              <a:avLst/>
              <a:gdLst/>
              <a:ahLst/>
              <a:cxnLst/>
              <a:rect r="r" b="b" t="t" l="l"/>
              <a:pathLst>
                <a:path h="10620883" w="4543298">
                  <a:moveTo>
                    <a:pt x="0" y="0"/>
                  </a:moveTo>
                  <a:lnTo>
                    <a:pt x="4543298" y="0"/>
                  </a:lnTo>
                  <a:lnTo>
                    <a:pt x="4543298" y="10620883"/>
                  </a:lnTo>
                  <a:lnTo>
                    <a:pt x="0" y="10620883"/>
                  </a:lnTo>
                  <a:lnTo>
                    <a:pt x="0" y="0"/>
                  </a:lnTo>
                  <a:close/>
                </a:path>
              </a:pathLst>
            </a:custGeom>
            <a:blipFill>
              <a:blip r:embed="rId4"/>
              <a:stretch>
                <a:fillRect l="0" t="0" r="0" b="0"/>
              </a:stretch>
            </a:blipFill>
          </p:spPr>
        </p:sp>
      </p:grpSp>
      <p:grpSp>
        <p:nvGrpSpPr>
          <p:cNvPr name="Group 9" id="9"/>
          <p:cNvGrpSpPr/>
          <p:nvPr/>
        </p:nvGrpSpPr>
        <p:grpSpPr>
          <a:xfrm rot="0">
            <a:off x="8121225" y="1549708"/>
            <a:ext cx="2996355" cy="7965662"/>
            <a:chOff x="0" y="0"/>
            <a:chExt cx="3995141" cy="10620883"/>
          </a:xfrm>
        </p:grpSpPr>
        <p:sp>
          <p:nvSpPr>
            <p:cNvPr name="Freeform 10" id="10"/>
            <p:cNvSpPr/>
            <p:nvPr/>
          </p:nvSpPr>
          <p:spPr>
            <a:xfrm flipH="false" flipV="false" rot="0">
              <a:off x="0" y="0"/>
              <a:ext cx="3995166" cy="10620883"/>
            </a:xfrm>
            <a:custGeom>
              <a:avLst/>
              <a:gdLst/>
              <a:ahLst/>
              <a:cxnLst/>
              <a:rect r="r" b="b" t="t" l="l"/>
              <a:pathLst>
                <a:path h="10620883" w="3995166">
                  <a:moveTo>
                    <a:pt x="0" y="0"/>
                  </a:moveTo>
                  <a:lnTo>
                    <a:pt x="3995166" y="0"/>
                  </a:lnTo>
                  <a:lnTo>
                    <a:pt x="3995166" y="10620883"/>
                  </a:lnTo>
                  <a:lnTo>
                    <a:pt x="0" y="10620883"/>
                  </a:lnTo>
                  <a:lnTo>
                    <a:pt x="0" y="0"/>
                  </a:lnTo>
                  <a:close/>
                </a:path>
              </a:pathLst>
            </a:custGeom>
            <a:blipFill>
              <a:blip r:embed="rId5"/>
              <a:stretch>
                <a:fillRect l="0" t="0" r="0" b="0"/>
              </a:stretch>
            </a:blipFill>
          </p:spPr>
        </p:sp>
      </p:grpSp>
      <p:grpSp>
        <p:nvGrpSpPr>
          <p:cNvPr name="Group 11" id="11"/>
          <p:cNvGrpSpPr/>
          <p:nvPr/>
        </p:nvGrpSpPr>
        <p:grpSpPr>
          <a:xfrm rot="0">
            <a:off x="13320265" y="1390498"/>
            <a:ext cx="2429504" cy="8387829"/>
            <a:chOff x="0" y="0"/>
            <a:chExt cx="3239338" cy="11183772"/>
          </a:xfrm>
        </p:grpSpPr>
        <p:sp>
          <p:nvSpPr>
            <p:cNvPr name="Freeform 12" id="12"/>
            <p:cNvSpPr/>
            <p:nvPr/>
          </p:nvSpPr>
          <p:spPr>
            <a:xfrm flipH="false" flipV="false" rot="0">
              <a:off x="0" y="0"/>
              <a:ext cx="3239389" cy="11183747"/>
            </a:xfrm>
            <a:custGeom>
              <a:avLst/>
              <a:gdLst/>
              <a:ahLst/>
              <a:cxnLst/>
              <a:rect r="r" b="b" t="t" l="l"/>
              <a:pathLst>
                <a:path h="11183747" w="3239389">
                  <a:moveTo>
                    <a:pt x="0" y="0"/>
                  </a:moveTo>
                  <a:lnTo>
                    <a:pt x="3239389" y="0"/>
                  </a:lnTo>
                  <a:lnTo>
                    <a:pt x="3239389" y="11183747"/>
                  </a:lnTo>
                  <a:lnTo>
                    <a:pt x="0" y="11183747"/>
                  </a:lnTo>
                  <a:lnTo>
                    <a:pt x="0" y="0"/>
                  </a:lnTo>
                  <a:close/>
                </a:path>
              </a:pathLst>
            </a:custGeom>
            <a:blipFill>
              <a:blip r:embed="rId6"/>
              <a:stretch>
                <a:fillRect l="0" t="0" r="1" b="0"/>
              </a:stretch>
            </a:blipFill>
          </p:spPr>
        </p:sp>
      </p:grpSp>
      <p:sp>
        <p:nvSpPr>
          <p:cNvPr name="TextBox 13" id="13"/>
          <p:cNvSpPr txBox="true"/>
          <p:nvPr/>
        </p:nvSpPr>
        <p:spPr>
          <a:xfrm rot="0">
            <a:off x="1028700" y="-81772"/>
            <a:ext cx="16230600" cy="925706"/>
          </a:xfrm>
          <a:prstGeom prst="rect">
            <a:avLst/>
          </a:prstGeom>
        </p:spPr>
        <p:txBody>
          <a:bodyPr anchor="t" rtlCol="false" tIns="0" lIns="0" bIns="0" rIns="0">
            <a:spAutoFit/>
          </a:bodyPr>
          <a:lstStyle/>
          <a:p>
            <a:pPr algn="ctr">
              <a:lnSpc>
                <a:spcPts val="6543"/>
              </a:lnSpc>
            </a:pPr>
            <a:r>
              <a:rPr lang="en-US" sz="4089">
                <a:solidFill>
                  <a:srgbClr val="000000"/>
                </a:solidFill>
                <a:latin typeface="Corben"/>
                <a:ea typeface="Corben"/>
                <a:cs typeface="Corben"/>
                <a:sym typeface="Corben"/>
              </a:rPr>
              <a:t> EDA</a:t>
            </a:r>
          </a:p>
        </p:txBody>
      </p:sp>
      <p:grpSp>
        <p:nvGrpSpPr>
          <p:cNvPr name="Group 14" id="14"/>
          <p:cNvGrpSpPr/>
          <p:nvPr/>
        </p:nvGrpSpPr>
        <p:grpSpPr>
          <a:xfrm rot="0">
            <a:off x="4198163" y="9496330"/>
            <a:ext cx="38100" cy="1856480"/>
            <a:chOff x="0" y="0"/>
            <a:chExt cx="50800" cy="2475306"/>
          </a:xfrm>
        </p:grpSpPr>
        <p:sp>
          <p:nvSpPr>
            <p:cNvPr name="Freeform 15" id="15"/>
            <p:cNvSpPr/>
            <p:nvPr/>
          </p:nvSpPr>
          <p:spPr>
            <a:xfrm flipH="false" flipV="false" rot="0">
              <a:off x="0" y="25400"/>
              <a:ext cx="50800" cy="2424557"/>
            </a:xfrm>
            <a:custGeom>
              <a:avLst/>
              <a:gdLst/>
              <a:ahLst/>
              <a:cxnLst/>
              <a:rect r="r" b="b" t="t" l="l"/>
              <a:pathLst>
                <a:path h="2424557" w="50800">
                  <a:moveTo>
                    <a:pt x="50800" y="0"/>
                  </a:moveTo>
                  <a:lnTo>
                    <a:pt x="50800" y="2424557"/>
                  </a:lnTo>
                  <a:lnTo>
                    <a:pt x="0" y="2424557"/>
                  </a:lnTo>
                  <a:lnTo>
                    <a:pt x="0" y="0"/>
                  </a:lnTo>
                  <a:close/>
                </a:path>
              </a:pathLst>
            </a:custGeom>
            <a:solidFill>
              <a:srgbClr val="000000"/>
            </a:solidFill>
            <a:ln w="12700">
              <a:solidFill>
                <a:srgbClr val="000000"/>
              </a:solidFill>
            </a:ln>
          </p:spPr>
        </p:sp>
      </p:grpSp>
      <p:grpSp>
        <p:nvGrpSpPr>
          <p:cNvPr name="Group 16" id="16"/>
          <p:cNvGrpSpPr/>
          <p:nvPr/>
        </p:nvGrpSpPr>
        <p:grpSpPr>
          <a:xfrm rot="0">
            <a:off x="9447686" y="9387535"/>
            <a:ext cx="38100" cy="1856480"/>
            <a:chOff x="0" y="0"/>
            <a:chExt cx="50800" cy="2475306"/>
          </a:xfrm>
        </p:grpSpPr>
        <p:sp>
          <p:nvSpPr>
            <p:cNvPr name="Freeform 17" id="17"/>
            <p:cNvSpPr/>
            <p:nvPr/>
          </p:nvSpPr>
          <p:spPr>
            <a:xfrm flipH="false" flipV="false" rot="0">
              <a:off x="0" y="25400"/>
              <a:ext cx="50800" cy="2424557"/>
            </a:xfrm>
            <a:custGeom>
              <a:avLst/>
              <a:gdLst/>
              <a:ahLst/>
              <a:cxnLst/>
              <a:rect r="r" b="b" t="t" l="l"/>
              <a:pathLst>
                <a:path h="2424557" w="50800">
                  <a:moveTo>
                    <a:pt x="50800" y="0"/>
                  </a:moveTo>
                  <a:lnTo>
                    <a:pt x="50800" y="2424557"/>
                  </a:lnTo>
                  <a:lnTo>
                    <a:pt x="0" y="2424557"/>
                  </a:lnTo>
                  <a:lnTo>
                    <a:pt x="0" y="0"/>
                  </a:lnTo>
                  <a:close/>
                </a:path>
              </a:pathLst>
            </a:custGeom>
            <a:solidFill>
              <a:srgbClr val="000000"/>
            </a:solidFill>
            <a:ln w="12700">
              <a:solidFill>
                <a:srgbClr val="000000"/>
              </a:solidFill>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0698"/>
            <a:ext cx="16230600" cy="878002"/>
          </a:xfrm>
          <a:custGeom>
            <a:avLst/>
            <a:gdLst/>
            <a:ahLst/>
            <a:cxnLst/>
            <a:rect r="r" b="b" t="t" l="l"/>
            <a:pathLst>
              <a:path h="878002" w="16230600">
                <a:moveTo>
                  <a:pt x="0" y="0"/>
                </a:moveTo>
                <a:lnTo>
                  <a:pt x="16230600" y="0"/>
                </a:lnTo>
                <a:lnTo>
                  <a:pt x="16230600" y="878002"/>
                </a:lnTo>
                <a:lnTo>
                  <a:pt x="0" y="878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1772"/>
            <a:ext cx="16230600" cy="925706"/>
          </a:xfrm>
          <a:prstGeom prst="rect">
            <a:avLst/>
          </a:prstGeom>
        </p:spPr>
        <p:txBody>
          <a:bodyPr anchor="t" rtlCol="false" tIns="0" lIns="0" bIns="0" rIns="0">
            <a:spAutoFit/>
          </a:bodyPr>
          <a:lstStyle/>
          <a:p>
            <a:pPr algn="ctr">
              <a:lnSpc>
                <a:spcPts val="6543"/>
              </a:lnSpc>
            </a:pPr>
            <a:r>
              <a:rPr lang="en-US" sz="4089">
                <a:solidFill>
                  <a:srgbClr val="000000"/>
                </a:solidFill>
                <a:latin typeface="Corben"/>
                <a:ea typeface="Corben"/>
                <a:cs typeface="Corben"/>
                <a:sym typeface="Corben"/>
              </a:rPr>
              <a:t>INSIGHTS AFTER EDA</a:t>
            </a:r>
          </a:p>
        </p:txBody>
      </p:sp>
      <p:grpSp>
        <p:nvGrpSpPr>
          <p:cNvPr name="Group 4" id="4"/>
          <p:cNvGrpSpPr/>
          <p:nvPr/>
        </p:nvGrpSpPr>
        <p:grpSpPr>
          <a:xfrm rot="0">
            <a:off x="8687924" y="916305"/>
            <a:ext cx="299961" cy="4500220"/>
            <a:chOff x="0" y="0"/>
            <a:chExt cx="399948" cy="6000293"/>
          </a:xfrm>
        </p:grpSpPr>
        <p:sp>
          <p:nvSpPr>
            <p:cNvPr name="Freeform 5" id="5"/>
            <p:cNvSpPr/>
            <p:nvPr/>
          </p:nvSpPr>
          <p:spPr>
            <a:xfrm flipH="false" flipV="false" rot="0">
              <a:off x="0" y="149860"/>
              <a:ext cx="399923" cy="5700522"/>
            </a:xfrm>
            <a:custGeom>
              <a:avLst/>
              <a:gdLst/>
              <a:ahLst/>
              <a:cxnLst/>
              <a:rect r="r" b="b" t="t" l="l"/>
              <a:pathLst>
                <a:path h="5700522" w="399923">
                  <a:moveTo>
                    <a:pt x="304800" y="0"/>
                  </a:moveTo>
                  <a:lnTo>
                    <a:pt x="399923" y="5695442"/>
                  </a:lnTo>
                  <a:lnTo>
                    <a:pt x="95123" y="5700522"/>
                  </a:lnTo>
                  <a:lnTo>
                    <a:pt x="0" y="5080"/>
                  </a:lnTo>
                  <a:close/>
                </a:path>
              </a:pathLst>
            </a:custGeom>
            <a:solidFill>
              <a:srgbClr val="000000"/>
            </a:solidFill>
            <a:ln w="12700">
              <a:solidFill>
                <a:srgbClr val="000000"/>
              </a:solidFill>
            </a:ln>
          </p:spPr>
        </p:sp>
      </p:grpSp>
      <p:grpSp>
        <p:nvGrpSpPr>
          <p:cNvPr name="Group 6" id="6"/>
          <p:cNvGrpSpPr/>
          <p:nvPr/>
        </p:nvGrpSpPr>
        <p:grpSpPr>
          <a:xfrm rot="0">
            <a:off x="1028700" y="4056145"/>
            <a:ext cx="15618419" cy="3689852"/>
            <a:chOff x="0" y="0"/>
            <a:chExt cx="20824558" cy="4919802"/>
          </a:xfrm>
        </p:grpSpPr>
        <p:sp>
          <p:nvSpPr>
            <p:cNvPr name="Freeform 7" id="7"/>
            <p:cNvSpPr/>
            <p:nvPr/>
          </p:nvSpPr>
          <p:spPr>
            <a:xfrm flipH="false" flipV="false" rot="0">
              <a:off x="0" y="0"/>
              <a:ext cx="20824571" cy="4919853"/>
            </a:xfrm>
            <a:custGeom>
              <a:avLst/>
              <a:gdLst/>
              <a:ahLst/>
              <a:cxnLst/>
              <a:rect r="r" b="b" t="t" l="l"/>
              <a:pathLst>
                <a:path h="4919853" w="20824571">
                  <a:moveTo>
                    <a:pt x="0" y="0"/>
                  </a:moveTo>
                  <a:lnTo>
                    <a:pt x="20824571" y="0"/>
                  </a:lnTo>
                  <a:lnTo>
                    <a:pt x="20824571" y="4919853"/>
                  </a:lnTo>
                  <a:lnTo>
                    <a:pt x="0" y="4919853"/>
                  </a:lnTo>
                  <a:lnTo>
                    <a:pt x="0" y="0"/>
                  </a:lnTo>
                  <a:close/>
                </a:path>
              </a:pathLst>
            </a:custGeom>
            <a:blipFill>
              <a:blip r:embed="rId4"/>
              <a:stretch>
                <a:fillRect l="-95" t="0" r="-95" b="1"/>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10715701" y="1839230"/>
            <a:ext cx="5253800" cy="6069425"/>
            <a:chOff x="0" y="0"/>
            <a:chExt cx="7005066" cy="8092567"/>
          </a:xfrm>
        </p:grpSpPr>
        <p:sp>
          <p:nvSpPr>
            <p:cNvPr name="Freeform 7" id="7"/>
            <p:cNvSpPr/>
            <p:nvPr/>
          </p:nvSpPr>
          <p:spPr>
            <a:xfrm flipH="false" flipV="false" rot="0">
              <a:off x="0" y="0"/>
              <a:ext cx="7005066" cy="8092567"/>
            </a:xfrm>
            <a:custGeom>
              <a:avLst/>
              <a:gdLst/>
              <a:ahLst/>
              <a:cxnLst/>
              <a:rect r="r" b="b" t="t" l="l"/>
              <a:pathLst>
                <a:path h="8092567" w="7005066">
                  <a:moveTo>
                    <a:pt x="0" y="0"/>
                  </a:moveTo>
                  <a:lnTo>
                    <a:pt x="7005066" y="0"/>
                  </a:lnTo>
                  <a:lnTo>
                    <a:pt x="7005066" y="8092567"/>
                  </a:lnTo>
                  <a:lnTo>
                    <a:pt x="0" y="8092567"/>
                  </a:lnTo>
                  <a:lnTo>
                    <a:pt x="0" y="0"/>
                  </a:lnTo>
                  <a:close/>
                </a:path>
              </a:pathLst>
            </a:custGeom>
            <a:blipFill>
              <a:blip r:embed="rId4"/>
              <a:stretch>
                <a:fillRect l="0" t="-878" r="0" b="-878"/>
              </a:stretch>
            </a:blipFill>
          </p:spPr>
        </p:sp>
      </p:grpSp>
      <p:sp>
        <p:nvSpPr>
          <p:cNvPr name="TextBox 8" id="8"/>
          <p:cNvSpPr txBox="true"/>
          <p:nvPr/>
        </p:nvSpPr>
        <p:spPr>
          <a:xfrm rot="0">
            <a:off x="902046" y="632517"/>
            <a:ext cx="14411277" cy="846134"/>
          </a:xfrm>
          <a:prstGeom prst="rect">
            <a:avLst/>
          </a:prstGeom>
        </p:spPr>
        <p:txBody>
          <a:bodyPr anchor="t" rtlCol="false" tIns="0" lIns="0" bIns="0" rIns="0">
            <a:spAutoFit/>
          </a:bodyPr>
          <a:lstStyle/>
          <a:p>
            <a:pPr algn="l">
              <a:lnSpc>
                <a:spcPts val="6312"/>
              </a:lnSpc>
            </a:pPr>
            <a:r>
              <a:rPr lang="en-US" sz="5062">
                <a:solidFill>
                  <a:srgbClr val="1B1B27"/>
                </a:solidFill>
                <a:latin typeface="Corben"/>
                <a:ea typeface="Corben"/>
                <a:cs typeface="Corben"/>
                <a:sym typeface="Corben"/>
              </a:rPr>
              <a:t>Tests Dataset: Performance &amp; Demographics</a:t>
            </a:r>
          </a:p>
        </p:txBody>
      </p:sp>
      <p:sp>
        <p:nvSpPr>
          <p:cNvPr name="TextBox 9" id="9"/>
          <p:cNvSpPr txBox="true"/>
          <p:nvPr/>
        </p:nvSpPr>
        <p:spPr>
          <a:xfrm rot="0">
            <a:off x="1028700" y="1954854"/>
            <a:ext cx="7927629" cy="1437561"/>
          </a:xfrm>
          <a:prstGeom prst="rect">
            <a:avLst/>
          </a:prstGeom>
        </p:spPr>
        <p:txBody>
          <a:bodyPr anchor="t" rtlCol="false" tIns="0" lIns="0" bIns="0" rIns="0">
            <a:spAutoFit/>
          </a:bodyPr>
          <a:lstStyle/>
          <a:p>
            <a:pPr algn="l">
              <a:lnSpc>
                <a:spcPts val="3665"/>
              </a:lnSpc>
            </a:pPr>
            <a:r>
              <a:rPr lang="en-US" sz="2299">
                <a:solidFill>
                  <a:srgbClr val="404155"/>
                </a:solidFill>
                <a:latin typeface="Corben"/>
                <a:ea typeface="Corben"/>
                <a:cs typeface="Corben"/>
                <a:sym typeface="Corben"/>
              </a:rPr>
              <a:t>The Tests dataset provides essential data on candidate performance and demographics during the assessment phase of the MBA admission process.</a:t>
            </a:r>
          </a:p>
        </p:txBody>
      </p:sp>
      <p:sp>
        <p:nvSpPr>
          <p:cNvPr name="TextBox 10" id="10"/>
          <p:cNvSpPr txBox="true"/>
          <p:nvPr/>
        </p:nvSpPr>
        <p:spPr>
          <a:xfrm rot="0">
            <a:off x="902046" y="3420666"/>
            <a:ext cx="7927629" cy="980361"/>
          </a:xfrm>
          <a:prstGeom prst="rect">
            <a:avLst/>
          </a:prstGeom>
        </p:spPr>
        <p:txBody>
          <a:bodyPr anchor="t" rtlCol="false" tIns="0" lIns="0" bIns="0" rIns="0">
            <a:spAutoFit/>
          </a:bodyPr>
          <a:lstStyle/>
          <a:p>
            <a:pPr algn="l" marL="450808" indent="-150269" lvl="2">
              <a:lnSpc>
                <a:spcPts val="3665"/>
              </a:lnSpc>
              <a:buFont typeface="Arial"/>
              <a:buChar char="⚬"/>
            </a:pPr>
            <a:r>
              <a:rPr lang="en-US" b="true" sz="2299">
                <a:solidFill>
                  <a:srgbClr val="404155"/>
                </a:solidFill>
                <a:latin typeface="Corben Bold"/>
                <a:ea typeface="Corben Bold"/>
                <a:cs typeface="Corben Bold"/>
                <a:sym typeface="Corben Bold"/>
              </a:rPr>
              <a:t>Records:</a:t>
            </a:r>
            <a:r>
              <a:rPr lang="en-US" sz="2299">
                <a:solidFill>
                  <a:srgbClr val="404155"/>
                </a:solidFill>
                <a:latin typeface="Corben"/>
                <a:ea typeface="Corben"/>
                <a:cs typeface="Corben"/>
                <a:sym typeface="Corben"/>
              </a:rPr>
              <a:t> 200–500 test records, detailing the outcomes of the admissions examinations.</a:t>
            </a:r>
          </a:p>
        </p:txBody>
      </p:sp>
      <p:sp>
        <p:nvSpPr>
          <p:cNvPr name="TextBox 11" id="11"/>
          <p:cNvSpPr txBox="true"/>
          <p:nvPr/>
        </p:nvSpPr>
        <p:spPr>
          <a:xfrm rot="0">
            <a:off x="902046" y="4335666"/>
            <a:ext cx="7927629" cy="1894761"/>
          </a:xfrm>
          <a:prstGeom prst="rect">
            <a:avLst/>
          </a:prstGeom>
        </p:spPr>
        <p:txBody>
          <a:bodyPr anchor="t" rtlCol="false" tIns="0" lIns="0" bIns="0" rIns="0">
            <a:spAutoFit/>
          </a:bodyPr>
          <a:lstStyle/>
          <a:p>
            <a:pPr algn="l" marL="450808" indent="-150269" lvl="2">
              <a:lnSpc>
                <a:spcPts val="3665"/>
              </a:lnSpc>
              <a:buFont typeface="Arial"/>
              <a:buChar char="⚬"/>
            </a:pPr>
            <a:r>
              <a:rPr lang="en-US" b="true" sz="2299">
                <a:solidFill>
                  <a:srgbClr val="404155"/>
                </a:solidFill>
                <a:latin typeface="Corben Bold"/>
                <a:ea typeface="Corben Bold"/>
                <a:cs typeface="Corben Bold"/>
                <a:sym typeface="Corben Bold"/>
              </a:rPr>
              <a:t>Key Data Points:</a:t>
            </a:r>
            <a:r>
              <a:rPr lang="en-US" sz="2299">
                <a:solidFill>
                  <a:srgbClr val="404155"/>
                </a:solidFill>
                <a:latin typeface="Corben"/>
                <a:ea typeface="Corben"/>
                <a:cs typeface="Corben"/>
                <a:sym typeface="Corben"/>
              </a:rPr>
              <a:t> Includes candidate test scores, which are vital for academic evaluation, and demographic information, enabling analysis of applicant diversity and potential biases.</a:t>
            </a:r>
          </a:p>
        </p:txBody>
      </p:sp>
      <p:sp>
        <p:nvSpPr>
          <p:cNvPr name="TextBox 12" id="12"/>
          <p:cNvSpPr txBox="true"/>
          <p:nvPr/>
        </p:nvSpPr>
        <p:spPr>
          <a:xfrm rot="0">
            <a:off x="1028700" y="6259001"/>
            <a:ext cx="7927629" cy="1437561"/>
          </a:xfrm>
          <a:prstGeom prst="rect">
            <a:avLst/>
          </a:prstGeom>
        </p:spPr>
        <p:txBody>
          <a:bodyPr anchor="t" rtlCol="false" tIns="0" lIns="0" bIns="0" rIns="0">
            <a:spAutoFit/>
          </a:bodyPr>
          <a:lstStyle/>
          <a:p>
            <a:pPr algn="l">
              <a:lnSpc>
                <a:spcPts val="3665"/>
              </a:lnSpc>
            </a:pPr>
            <a:r>
              <a:rPr lang="en-US" sz="2299">
                <a:solidFill>
                  <a:srgbClr val="404155"/>
                </a:solidFill>
                <a:latin typeface="Corben"/>
                <a:ea typeface="Corben"/>
                <a:cs typeface="Corben"/>
                <a:sym typeface="Corben"/>
              </a:rPr>
              <a:t>This dataset is critical for evaluating the effectiveness of the testing phase and understanding the profile of candidates who successfully clear this hurdle.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95608"/>
            <a:ext cx="18288000" cy="8271739"/>
            <a:chOff x="0" y="0"/>
            <a:chExt cx="24384000" cy="11028985"/>
          </a:xfrm>
        </p:grpSpPr>
        <p:sp>
          <p:nvSpPr>
            <p:cNvPr name="Freeform 3" id="3"/>
            <p:cNvSpPr/>
            <p:nvPr/>
          </p:nvSpPr>
          <p:spPr>
            <a:xfrm flipH="false" flipV="false" rot="0">
              <a:off x="0" y="0"/>
              <a:ext cx="24384000" cy="11028934"/>
            </a:xfrm>
            <a:custGeom>
              <a:avLst/>
              <a:gdLst/>
              <a:ahLst/>
              <a:cxnLst/>
              <a:rect r="r" b="b" t="t" l="l"/>
              <a:pathLst>
                <a:path h="11028934" w="24384000">
                  <a:moveTo>
                    <a:pt x="0" y="0"/>
                  </a:moveTo>
                  <a:lnTo>
                    <a:pt x="24384000" y="0"/>
                  </a:lnTo>
                  <a:lnTo>
                    <a:pt x="24384000" y="11028934"/>
                  </a:lnTo>
                  <a:lnTo>
                    <a:pt x="0" y="11028934"/>
                  </a:lnTo>
                  <a:lnTo>
                    <a:pt x="0" y="0"/>
                  </a:lnTo>
                  <a:close/>
                </a:path>
              </a:pathLst>
            </a:custGeom>
            <a:blipFill>
              <a:blip r:embed="rId3"/>
              <a:stretch>
                <a:fillRect l="-1857" t="0" r="-1857" b="0"/>
              </a:stretch>
            </a:blipFill>
          </p:spPr>
        </p:sp>
      </p:grpSp>
      <p:sp>
        <p:nvSpPr>
          <p:cNvPr name="TextBox 4" id="4"/>
          <p:cNvSpPr txBox="true"/>
          <p:nvPr/>
        </p:nvSpPr>
        <p:spPr>
          <a:xfrm rot="0">
            <a:off x="11285420" y="9381858"/>
            <a:ext cx="6490487" cy="532171"/>
          </a:xfrm>
          <a:prstGeom prst="rect">
            <a:avLst/>
          </a:prstGeom>
        </p:spPr>
        <p:txBody>
          <a:bodyPr anchor="t" rtlCol="false" tIns="0" lIns="0" bIns="0" rIns="0">
            <a:spAutoFit/>
          </a:bodyPr>
          <a:lstStyle/>
          <a:p>
            <a:pPr algn="l">
              <a:lnSpc>
                <a:spcPts val="5123"/>
              </a:lnSpc>
            </a:pPr>
            <a:r>
              <a:rPr lang="en-US" b="true" sz="6832" spc="-68">
                <a:solidFill>
                  <a:srgbClr val="8B61C2"/>
                </a:solidFill>
                <a:latin typeface="Neue Machina Ultra-Bold"/>
                <a:ea typeface="Neue Machina Ultra-Bold"/>
                <a:cs typeface="Neue Machina Ultra-Bold"/>
                <a:sym typeface="Neue Machina Ultra-Bold"/>
              </a:rPr>
              <a:t>TEST DATASET</a:t>
            </a:r>
          </a:p>
        </p:txBody>
      </p:sp>
      <p:grpSp>
        <p:nvGrpSpPr>
          <p:cNvPr name="Group 5" id="5"/>
          <p:cNvGrpSpPr/>
          <p:nvPr/>
        </p:nvGrpSpPr>
        <p:grpSpPr>
          <a:xfrm rot="0">
            <a:off x="397497" y="7800299"/>
            <a:ext cx="10887923" cy="2327291"/>
            <a:chOff x="0" y="0"/>
            <a:chExt cx="14517230" cy="3103054"/>
          </a:xfrm>
        </p:grpSpPr>
        <p:sp>
          <p:nvSpPr>
            <p:cNvPr name="Freeform 6" id="6"/>
            <p:cNvSpPr/>
            <p:nvPr/>
          </p:nvSpPr>
          <p:spPr>
            <a:xfrm flipH="false" flipV="false" rot="0">
              <a:off x="0" y="0"/>
              <a:ext cx="14517243" cy="3103118"/>
            </a:xfrm>
            <a:custGeom>
              <a:avLst/>
              <a:gdLst/>
              <a:ahLst/>
              <a:cxnLst/>
              <a:rect r="r" b="b" t="t" l="l"/>
              <a:pathLst>
                <a:path h="3103118" w="14517243">
                  <a:moveTo>
                    <a:pt x="0" y="0"/>
                  </a:moveTo>
                  <a:lnTo>
                    <a:pt x="14517243" y="0"/>
                  </a:lnTo>
                  <a:lnTo>
                    <a:pt x="14517243" y="3103118"/>
                  </a:lnTo>
                  <a:lnTo>
                    <a:pt x="0" y="3103118"/>
                  </a:lnTo>
                  <a:lnTo>
                    <a:pt x="0" y="0"/>
                  </a:lnTo>
                  <a:close/>
                </a:path>
              </a:pathLst>
            </a:custGeom>
            <a:blipFill>
              <a:blip r:embed="rId4"/>
              <a:stretch>
                <a:fillRect l="-160" t="0" r="-159" b="2"/>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3542" y="1028700"/>
            <a:ext cx="11301260" cy="5791895"/>
            <a:chOff x="0" y="0"/>
            <a:chExt cx="15068347" cy="7722527"/>
          </a:xfrm>
        </p:grpSpPr>
        <p:sp>
          <p:nvSpPr>
            <p:cNvPr name="Freeform 3" id="3"/>
            <p:cNvSpPr/>
            <p:nvPr/>
          </p:nvSpPr>
          <p:spPr>
            <a:xfrm flipH="false" flipV="false" rot="0">
              <a:off x="0" y="0"/>
              <a:ext cx="15068296" cy="7722489"/>
            </a:xfrm>
            <a:custGeom>
              <a:avLst/>
              <a:gdLst/>
              <a:ahLst/>
              <a:cxnLst/>
              <a:rect r="r" b="b" t="t" l="l"/>
              <a:pathLst>
                <a:path h="7722489" w="15068296">
                  <a:moveTo>
                    <a:pt x="0" y="0"/>
                  </a:moveTo>
                  <a:lnTo>
                    <a:pt x="15068296" y="0"/>
                  </a:lnTo>
                  <a:lnTo>
                    <a:pt x="15068296" y="7722489"/>
                  </a:lnTo>
                  <a:lnTo>
                    <a:pt x="0" y="7722489"/>
                  </a:lnTo>
                  <a:lnTo>
                    <a:pt x="0" y="0"/>
                  </a:lnTo>
                  <a:close/>
                </a:path>
              </a:pathLst>
            </a:custGeom>
            <a:blipFill>
              <a:blip r:embed="rId2"/>
              <a:stretch>
                <a:fillRect l="-32" t="0" r="-32" b="0"/>
              </a:stretch>
            </a:blipFill>
          </p:spPr>
        </p:sp>
      </p:grpSp>
      <p:grpSp>
        <p:nvGrpSpPr>
          <p:cNvPr name="Group 4" id="4"/>
          <p:cNvGrpSpPr/>
          <p:nvPr/>
        </p:nvGrpSpPr>
        <p:grpSpPr>
          <a:xfrm rot="0">
            <a:off x="11984479" y="1110053"/>
            <a:ext cx="6086123" cy="4845863"/>
            <a:chOff x="0" y="0"/>
            <a:chExt cx="8114830" cy="6461150"/>
          </a:xfrm>
        </p:grpSpPr>
        <p:sp>
          <p:nvSpPr>
            <p:cNvPr name="Freeform 5" id="5"/>
            <p:cNvSpPr/>
            <p:nvPr/>
          </p:nvSpPr>
          <p:spPr>
            <a:xfrm flipH="false" flipV="false" rot="0">
              <a:off x="0" y="0"/>
              <a:ext cx="8114792" cy="6461125"/>
            </a:xfrm>
            <a:custGeom>
              <a:avLst/>
              <a:gdLst/>
              <a:ahLst/>
              <a:cxnLst/>
              <a:rect r="r" b="b" t="t" l="l"/>
              <a:pathLst>
                <a:path h="6461125" w="8114792">
                  <a:moveTo>
                    <a:pt x="0" y="0"/>
                  </a:moveTo>
                  <a:lnTo>
                    <a:pt x="8114792" y="0"/>
                  </a:lnTo>
                  <a:lnTo>
                    <a:pt x="8114792" y="6461125"/>
                  </a:lnTo>
                  <a:lnTo>
                    <a:pt x="0" y="6461125"/>
                  </a:lnTo>
                  <a:lnTo>
                    <a:pt x="0" y="0"/>
                  </a:lnTo>
                  <a:close/>
                </a:path>
              </a:pathLst>
            </a:custGeom>
            <a:blipFill>
              <a:blip r:embed="rId3"/>
              <a:stretch>
                <a:fillRect l="0" t="0" r="0" b="0"/>
              </a:stretch>
            </a:blipFill>
          </p:spPr>
        </p:sp>
      </p:grpSp>
      <p:sp>
        <p:nvSpPr>
          <p:cNvPr name="TextBox 6" id="6"/>
          <p:cNvSpPr txBox="true"/>
          <p:nvPr/>
        </p:nvSpPr>
        <p:spPr>
          <a:xfrm rot="0">
            <a:off x="6336040" y="-126797"/>
            <a:ext cx="5211737" cy="925706"/>
          </a:xfrm>
          <a:prstGeom prst="rect">
            <a:avLst/>
          </a:prstGeom>
        </p:spPr>
        <p:txBody>
          <a:bodyPr anchor="t" rtlCol="false" tIns="0" lIns="0" bIns="0" rIns="0">
            <a:spAutoFit/>
          </a:bodyPr>
          <a:lstStyle/>
          <a:p>
            <a:pPr algn="ctr">
              <a:lnSpc>
                <a:spcPts val="6543"/>
              </a:lnSpc>
            </a:pPr>
            <a:r>
              <a:rPr lang="en-US" sz="4089">
                <a:solidFill>
                  <a:srgbClr val="000000"/>
                </a:solidFill>
                <a:latin typeface="Corben"/>
                <a:ea typeface="Corben"/>
                <a:cs typeface="Corben"/>
                <a:sym typeface="Corben"/>
              </a:rPr>
              <a:t>KEY-&gt; EDA OUTPUT</a:t>
            </a:r>
          </a:p>
        </p:txBody>
      </p:sp>
      <p:sp>
        <p:nvSpPr>
          <p:cNvPr name="TextBox 7" id="7"/>
          <p:cNvSpPr txBox="true"/>
          <p:nvPr/>
        </p:nvSpPr>
        <p:spPr>
          <a:xfrm rot="0">
            <a:off x="1957207" y="7125271"/>
            <a:ext cx="14373587" cy="2435866"/>
          </a:xfrm>
          <a:prstGeom prst="rect">
            <a:avLst/>
          </a:prstGeom>
        </p:spPr>
        <p:txBody>
          <a:bodyPr anchor="t" rtlCol="false" tIns="0" lIns="0" bIns="0" rIns="0">
            <a:spAutoFit/>
          </a:bodyPr>
          <a:lstStyle/>
          <a:p>
            <a:pPr algn="l">
              <a:lnSpc>
                <a:spcPts val="3197"/>
              </a:lnSpc>
            </a:pPr>
          </a:p>
          <a:p>
            <a:pPr algn="l">
              <a:lnSpc>
                <a:spcPts val="3197"/>
              </a:lnSpc>
            </a:pPr>
            <a:r>
              <a:rPr lang="en-US" sz="1998" b="true">
                <a:solidFill>
                  <a:srgbClr val="000000"/>
                </a:solidFill>
                <a:latin typeface="Corben Bold"/>
                <a:ea typeface="Corben Bold"/>
                <a:cs typeface="Corben Bold"/>
                <a:sym typeface="Corben Bold"/>
              </a:rPr>
              <a:t>Implications:</a:t>
            </a:r>
          </a:p>
          <a:p>
            <a:pPr algn="l" marL="456773" indent="-152258" lvl="2">
              <a:lnSpc>
                <a:spcPts val="3197"/>
              </a:lnSpc>
              <a:buFont typeface="Arial"/>
              <a:buChar char="⚬"/>
            </a:pPr>
            <a:r>
              <a:rPr lang="en-US" sz="1998">
                <a:solidFill>
                  <a:srgbClr val="000000"/>
                </a:solidFill>
                <a:latin typeface="Corben"/>
                <a:ea typeface="Corben"/>
                <a:cs typeface="Corben"/>
                <a:sym typeface="Corben"/>
              </a:rPr>
              <a:t>Suggests test difficulty or candidate under-preparation.</a:t>
            </a:r>
          </a:p>
          <a:p>
            <a:pPr algn="l" marL="456773" indent="-152258" lvl="2">
              <a:lnSpc>
                <a:spcPts val="3197"/>
              </a:lnSpc>
              <a:buFont typeface="Arial"/>
              <a:buChar char="⚬"/>
            </a:pPr>
            <a:r>
              <a:rPr lang="en-US" sz="1998">
                <a:solidFill>
                  <a:srgbClr val="000000"/>
                </a:solidFill>
                <a:latin typeface="Corben"/>
                <a:ea typeface="Corben"/>
                <a:cs typeface="Corben"/>
                <a:sym typeface="Corben"/>
              </a:rPr>
              <a:t>Highlights a need to review test design or improve training resources.</a:t>
            </a:r>
          </a:p>
          <a:p>
            <a:pPr algn="l" marL="456773" indent="-152258" lvl="2">
              <a:lnSpc>
                <a:spcPts val="3197"/>
              </a:lnSpc>
              <a:buFont typeface="Arial"/>
              <a:buChar char="⚬"/>
            </a:pPr>
            <a:r>
              <a:rPr lang="en-US" sz="1998">
                <a:solidFill>
                  <a:srgbClr val="000000"/>
                </a:solidFill>
                <a:latin typeface="Corben"/>
                <a:ea typeface="Corben"/>
                <a:cs typeface="Corben"/>
                <a:sym typeface="Corben"/>
              </a:rPr>
              <a:t>Scores may serve as a useful feature for predictive modeling, though sample size is small.</a:t>
            </a:r>
          </a:p>
          <a:p>
            <a:pPr algn="l" marL="456773" indent="-152258" lvl="2">
              <a:lnSpc>
                <a:spcPts val="3197"/>
              </a:lnSpc>
              <a:buFont typeface="Arial"/>
              <a:buChar char="⚬"/>
            </a:pPr>
            <a:r>
              <a:rPr lang="en-US" sz="1998">
                <a:solidFill>
                  <a:srgbClr val="000000"/>
                </a:solidFill>
                <a:latin typeface="Corben"/>
                <a:ea typeface="Corben"/>
                <a:cs typeface="Corben"/>
                <a:sym typeface="Corben"/>
              </a:rPr>
              <a:t>Program evaluation should consider this as a performance bottleneck and analyze temporal factors for deeper insight.?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11120685" y="3035941"/>
            <a:ext cx="6393104" cy="5378206"/>
            <a:chOff x="0" y="0"/>
            <a:chExt cx="8524138" cy="7170941"/>
          </a:xfrm>
        </p:grpSpPr>
        <p:sp>
          <p:nvSpPr>
            <p:cNvPr name="Freeform 7" id="7"/>
            <p:cNvSpPr/>
            <p:nvPr/>
          </p:nvSpPr>
          <p:spPr>
            <a:xfrm flipH="false" flipV="false" rot="0">
              <a:off x="0" y="0"/>
              <a:ext cx="8524113" cy="7170928"/>
            </a:xfrm>
            <a:custGeom>
              <a:avLst/>
              <a:gdLst/>
              <a:ahLst/>
              <a:cxnLst/>
              <a:rect r="r" b="b" t="t" l="l"/>
              <a:pathLst>
                <a:path h="7170928" w="8524113">
                  <a:moveTo>
                    <a:pt x="0" y="0"/>
                  </a:moveTo>
                  <a:lnTo>
                    <a:pt x="8524113" y="0"/>
                  </a:lnTo>
                  <a:lnTo>
                    <a:pt x="8524113" y="7170928"/>
                  </a:lnTo>
                  <a:lnTo>
                    <a:pt x="0" y="7170928"/>
                  </a:lnTo>
                  <a:lnTo>
                    <a:pt x="0" y="0"/>
                  </a:lnTo>
                  <a:close/>
                </a:path>
              </a:pathLst>
            </a:custGeom>
            <a:blipFill>
              <a:blip r:embed="rId4"/>
              <a:stretch>
                <a:fillRect l="0" t="-26" r="0" b="-27"/>
              </a:stretch>
            </a:blipFill>
          </p:spPr>
        </p:sp>
      </p:grpSp>
      <p:sp>
        <p:nvSpPr>
          <p:cNvPr name="TextBox 8" id="8"/>
          <p:cNvSpPr txBox="true"/>
          <p:nvPr/>
        </p:nvSpPr>
        <p:spPr>
          <a:xfrm rot="0">
            <a:off x="900560" y="838048"/>
            <a:ext cx="12955619" cy="846134"/>
          </a:xfrm>
          <a:prstGeom prst="rect">
            <a:avLst/>
          </a:prstGeom>
        </p:spPr>
        <p:txBody>
          <a:bodyPr anchor="t" rtlCol="false" tIns="0" lIns="0" bIns="0" rIns="0">
            <a:spAutoFit/>
          </a:bodyPr>
          <a:lstStyle/>
          <a:p>
            <a:pPr algn="l">
              <a:lnSpc>
                <a:spcPts val="6312"/>
              </a:lnSpc>
            </a:pPr>
            <a:r>
              <a:rPr lang="en-US" sz="5062">
                <a:solidFill>
                  <a:srgbClr val="1B1B27"/>
                </a:solidFill>
                <a:latin typeface="Corben"/>
                <a:ea typeface="Corben"/>
                <a:cs typeface="Corben"/>
                <a:sym typeface="Corben"/>
              </a:rPr>
              <a:t>Tokens Dataset: Enrolment Confirmation</a:t>
            </a:r>
          </a:p>
        </p:txBody>
      </p:sp>
      <p:sp>
        <p:nvSpPr>
          <p:cNvPr name="TextBox 9" id="9"/>
          <p:cNvSpPr txBox="true"/>
          <p:nvPr/>
        </p:nvSpPr>
        <p:spPr>
          <a:xfrm rot="0">
            <a:off x="900560" y="2183454"/>
            <a:ext cx="9640938" cy="852488"/>
          </a:xfrm>
          <a:prstGeom prst="rect">
            <a:avLst/>
          </a:prstGeom>
        </p:spPr>
        <p:txBody>
          <a:bodyPr anchor="t" rtlCol="false" tIns="0" lIns="0" bIns="0" rIns="0">
            <a:spAutoFit/>
          </a:bodyPr>
          <a:lstStyle/>
          <a:p>
            <a:pPr algn="l">
              <a:lnSpc>
                <a:spcPts val="3186"/>
              </a:lnSpc>
            </a:pPr>
            <a:r>
              <a:rPr lang="en-US" sz="2000">
                <a:solidFill>
                  <a:srgbClr val="404155"/>
                </a:solidFill>
                <a:latin typeface="Corben"/>
                <a:ea typeface="Corben"/>
                <a:cs typeface="Corben"/>
                <a:sym typeface="Corben"/>
              </a:rPr>
              <a:t>The Tokens dataset marks a critical stage where candidates confirm their intent to enrol by paying a token amount, moving them closer to final admission.</a:t>
            </a:r>
          </a:p>
        </p:txBody>
      </p:sp>
      <p:sp>
        <p:nvSpPr>
          <p:cNvPr name="TextBox 10" id="10"/>
          <p:cNvSpPr txBox="true"/>
          <p:nvPr/>
        </p:nvSpPr>
        <p:spPr>
          <a:xfrm rot="0">
            <a:off x="900560" y="3650009"/>
            <a:ext cx="9640938"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Records:</a:t>
            </a:r>
            <a:r>
              <a:rPr lang="en-US" sz="2000">
                <a:solidFill>
                  <a:srgbClr val="404155"/>
                </a:solidFill>
                <a:latin typeface="Corben"/>
                <a:ea typeface="Corben"/>
                <a:cs typeface="Corben"/>
                <a:sym typeface="Corben"/>
              </a:rPr>
              <a:t> 85 token records, representing candidates who have committed to the programme.</a:t>
            </a:r>
          </a:p>
        </p:txBody>
      </p:sp>
      <p:sp>
        <p:nvSpPr>
          <p:cNvPr name="TextBox 11" id="11"/>
          <p:cNvSpPr txBox="true"/>
          <p:nvPr/>
        </p:nvSpPr>
        <p:spPr>
          <a:xfrm rot="0">
            <a:off x="900560" y="4563370"/>
            <a:ext cx="9640938" cy="45243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Key Columns:</a:t>
            </a:r>
          </a:p>
        </p:txBody>
      </p:sp>
      <p:sp>
        <p:nvSpPr>
          <p:cNvPr name="TextBox 12" id="12"/>
          <p:cNvSpPr txBox="true"/>
          <p:nvPr/>
        </p:nvSpPr>
        <p:spPr>
          <a:xfrm rot="0">
            <a:off x="900560" y="5065071"/>
            <a:ext cx="9640938" cy="852488"/>
          </a:xfrm>
          <a:prstGeom prst="rect">
            <a:avLst/>
          </a:prstGeom>
        </p:spPr>
        <p:txBody>
          <a:bodyPr anchor="t" rtlCol="false" tIns="0" lIns="0" bIns="0" rIns="0">
            <a:spAutoFit/>
          </a:bodyPr>
          <a:lstStyle/>
          <a:p>
            <a:pPr algn="l" marL="728133" indent="-182033" lvl="3">
              <a:lnSpc>
                <a:spcPts val="3186"/>
              </a:lnSpc>
              <a:buFont typeface="Arial"/>
              <a:buChar char="￭"/>
            </a:pPr>
            <a:r>
              <a:rPr lang="en-US" b="true" sz="2000">
                <a:solidFill>
                  <a:srgbClr val="404155"/>
                </a:solidFill>
                <a:latin typeface="Corben Bold"/>
                <a:ea typeface="Corben Bold"/>
                <a:cs typeface="Corben Bold"/>
                <a:sym typeface="Corben Bold"/>
              </a:rPr>
              <a:t>Lead Source:</a:t>
            </a:r>
            <a:r>
              <a:rPr lang="en-US" sz="2000">
                <a:solidFill>
                  <a:srgbClr val="404155"/>
                </a:solidFill>
                <a:latin typeface="Corben"/>
                <a:ea typeface="Corben"/>
                <a:cs typeface="Corben"/>
                <a:sym typeface="Corben"/>
              </a:rPr>
              <a:t> Identifies the original marketing channel that brought the candidate in.</a:t>
            </a:r>
          </a:p>
        </p:txBody>
      </p:sp>
      <p:sp>
        <p:nvSpPr>
          <p:cNvPr name="TextBox 13" id="13"/>
          <p:cNvSpPr txBox="true"/>
          <p:nvPr/>
        </p:nvSpPr>
        <p:spPr>
          <a:xfrm rot="0">
            <a:off x="900560" y="5978423"/>
            <a:ext cx="9640938" cy="852488"/>
          </a:xfrm>
          <a:prstGeom prst="rect">
            <a:avLst/>
          </a:prstGeom>
        </p:spPr>
        <p:txBody>
          <a:bodyPr anchor="t" rtlCol="false" tIns="0" lIns="0" bIns="0" rIns="0">
            <a:spAutoFit/>
          </a:bodyPr>
          <a:lstStyle/>
          <a:p>
            <a:pPr algn="l" marL="728133" indent="-182033" lvl="3">
              <a:lnSpc>
                <a:spcPts val="3186"/>
              </a:lnSpc>
              <a:buFont typeface="Arial"/>
              <a:buChar char="￭"/>
            </a:pPr>
            <a:r>
              <a:rPr lang="en-US" b="true" sz="2000">
                <a:solidFill>
                  <a:srgbClr val="404155"/>
                </a:solidFill>
                <a:latin typeface="Corben Bold"/>
                <a:ea typeface="Corben Bold"/>
                <a:cs typeface="Corben Bold"/>
                <a:sym typeface="Corben Bold"/>
              </a:rPr>
              <a:t>Agent:</a:t>
            </a:r>
            <a:r>
              <a:rPr lang="en-US" sz="2000">
                <a:solidFill>
                  <a:srgbClr val="404155"/>
                </a:solidFill>
                <a:latin typeface="Corben"/>
                <a:ea typeface="Corben"/>
                <a:cs typeface="Corben"/>
                <a:sym typeface="Corben"/>
              </a:rPr>
              <a:t> Tracks the admissions agent involved, allowing for performance evaluation.</a:t>
            </a:r>
          </a:p>
        </p:txBody>
      </p:sp>
      <p:sp>
        <p:nvSpPr>
          <p:cNvPr name="TextBox 14" id="14"/>
          <p:cNvSpPr txBox="true"/>
          <p:nvPr/>
        </p:nvSpPr>
        <p:spPr>
          <a:xfrm rot="0">
            <a:off x="900560" y="6891785"/>
            <a:ext cx="9640938" cy="852488"/>
          </a:xfrm>
          <a:prstGeom prst="rect">
            <a:avLst/>
          </a:prstGeom>
        </p:spPr>
        <p:txBody>
          <a:bodyPr anchor="t" rtlCol="false" tIns="0" lIns="0" bIns="0" rIns="0">
            <a:spAutoFit/>
          </a:bodyPr>
          <a:lstStyle/>
          <a:p>
            <a:pPr algn="l" marL="728133" indent="-182033" lvl="3">
              <a:lnSpc>
                <a:spcPts val="3186"/>
              </a:lnSpc>
              <a:buFont typeface="Arial"/>
              <a:buChar char="￭"/>
            </a:pPr>
            <a:r>
              <a:rPr lang="en-US" b="true" sz="2000">
                <a:solidFill>
                  <a:srgbClr val="404155"/>
                </a:solidFill>
                <a:latin typeface="Corben Bold"/>
                <a:ea typeface="Corben Bold"/>
                <a:cs typeface="Corben Bold"/>
                <a:sym typeface="Corben Bold"/>
              </a:rPr>
              <a:t>Status:</a:t>
            </a:r>
            <a:r>
              <a:rPr lang="en-US" sz="2000">
                <a:solidFill>
                  <a:srgbClr val="404155"/>
                </a:solidFill>
                <a:latin typeface="Corben"/>
                <a:ea typeface="Corben"/>
                <a:cs typeface="Corben"/>
                <a:sym typeface="Corben"/>
              </a:rPr>
              <a:t> Indicates the current state of the token payment and admission process.</a:t>
            </a:r>
          </a:p>
        </p:txBody>
      </p:sp>
      <p:sp>
        <p:nvSpPr>
          <p:cNvPr name="TextBox 15" id="15"/>
          <p:cNvSpPr txBox="true"/>
          <p:nvPr/>
        </p:nvSpPr>
        <p:spPr>
          <a:xfrm rot="0">
            <a:off x="900560" y="7805137"/>
            <a:ext cx="9640938" cy="452438"/>
          </a:xfrm>
          <a:prstGeom prst="rect">
            <a:avLst/>
          </a:prstGeom>
        </p:spPr>
        <p:txBody>
          <a:bodyPr anchor="t" rtlCol="false" tIns="0" lIns="0" bIns="0" rIns="0">
            <a:spAutoFit/>
          </a:bodyPr>
          <a:lstStyle/>
          <a:p>
            <a:pPr algn="l" marL="728133" indent="-182033" lvl="3">
              <a:lnSpc>
                <a:spcPts val="3186"/>
              </a:lnSpc>
              <a:buFont typeface="Arial"/>
              <a:buChar char="￭"/>
            </a:pPr>
            <a:r>
              <a:rPr lang="en-US" b="true" sz="2000">
                <a:solidFill>
                  <a:srgbClr val="404155"/>
                </a:solidFill>
                <a:latin typeface="Corben Bold"/>
                <a:ea typeface="Corben Bold"/>
                <a:cs typeface="Corben Bold"/>
                <a:sym typeface="Corben Bold"/>
              </a:rPr>
              <a:t>Offer Release:</a:t>
            </a:r>
            <a:r>
              <a:rPr lang="en-US" sz="2000">
                <a:solidFill>
                  <a:srgbClr val="404155"/>
                </a:solidFill>
                <a:latin typeface="Corben"/>
                <a:ea typeface="Corben"/>
                <a:cs typeface="Corben"/>
                <a:sym typeface="Corben"/>
              </a:rPr>
              <a:t> Records details related to the formal admission offer.</a:t>
            </a:r>
          </a:p>
        </p:txBody>
      </p:sp>
      <p:sp>
        <p:nvSpPr>
          <p:cNvPr name="TextBox 16" id="16"/>
          <p:cNvSpPr txBox="true"/>
          <p:nvPr/>
        </p:nvSpPr>
        <p:spPr>
          <a:xfrm rot="0">
            <a:off x="900560" y="8306838"/>
            <a:ext cx="9640938" cy="852488"/>
          </a:xfrm>
          <a:prstGeom prst="rect">
            <a:avLst/>
          </a:prstGeom>
        </p:spPr>
        <p:txBody>
          <a:bodyPr anchor="t" rtlCol="false" tIns="0" lIns="0" bIns="0" rIns="0">
            <a:spAutoFit/>
          </a:bodyPr>
          <a:lstStyle/>
          <a:p>
            <a:pPr algn="l" marL="728133" indent="-182033" lvl="3">
              <a:lnSpc>
                <a:spcPts val="3186"/>
              </a:lnSpc>
              <a:buFont typeface="Arial"/>
              <a:buChar char="￭"/>
            </a:pPr>
            <a:r>
              <a:rPr lang="en-US" b="true" sz="2000">
                <a:solidFill>
                  <a:srgbClr val="404155"/>
                </a:solidFill>
                <a:latin typeface="Corben Bold"/>
                <a:ea typeface="Corben Bold"/>
                <a:cs typeface="Corben Bold"/>
                <a:sym typeface="Corben Bold"/>
              </a:rPr>
              <a:t>Loan Processing:</a:t>
            </a:r>
            <a:r>
              <a:rPr lang="en-US" sz="2000">
                <a:solidFill>
                  <a:srgbClr val="404155"/>
                </a:solidFill>
                <a:latin typeface="Corben"/>
                <a:ea typeface="Corben"/>
                <a:cs typeface="Corben"/>
                <a:sym typeface="Corben"/>
              </a:rPr>
              <a:t> Tracks the status of any financial aid or loan applications.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0239"/>
            <a:ext cx="18288000" cy="7498080"/>
            <a:chOff x="0" y="0"/>
            <a:chExt cx="24384000" cy="9997440"/>
          </a:xfrm>
        </p:grpSpPr>
        <p:sp>
          <p:nvSpPr>
            <p:cNvPr name="Freeform 3" id="3"/>
            <p:cNvSpPr/>
            <p:nvPr/>
          </p:nvSpPr>
          <p:spPr>
            <a:xfrm flipH="false" flipV="false" rot="0">
              <a:off x="0" y="0"/>
              <a:ext cx="24384000" cy="9997440"/>
            </a:xfrm>
            <a:custGeom>
              <a:avLst/>
              <a:gdLst/>
              <a:ahLst/>
              <a:cxnLst/>
              <a:rect r="r" b="b" t="t" l="l"/>
              <a:pathLst>
                <a:path h="9997440" w="24384000">
                  <a:moveTo>
                    <a:pt x="0" y="0"/>
                  </a:moveTo>
                  <a:lnTo>
                    <a:pt x="24384000" y="0"/>
                  </a:lnTo>
                  <a:lnTo>
                    <a:pt x="24384000" y="9997440"/>
                  </a:lnTo>
                  <a:lnTo>
                    <a:pt x="0" y="9997440"/>
                  </a:lnTo>
                  <a:lnTo>
                    <a:pt x="0" y="0"/>
                  </a:lnTo>
                  <a:close/>
                </a:path>
              </a:pathLst>
            </a:custGeom>
            <a:blipFill>
              <a:blip r:embed="rId3"/>
              <a:stretch>
                <a:fillRect l="-41" t="0" r="-41" b="0"/>
              </a:stretch>
            </a:blipFill>
          </p:spPr>
        </p:sp>
      </p:grpSp>
      <p:sp>
        <p:nvSpPr>
          <p:cNvPr name="TextBox 4" id="4"/>
          <p:cNvSpPr txBox="true"/>
          <p:nvPr/>
        </p:nvSpPr>
        <p:spPr>
          <a:xfrm rot="0">
            <a:off x="11639941" y="8814606"/>
            <a:ext cx="6490487" cy="1173880"/>
          </a:xfrm>
          <a:prstGeom prst="rect">
            <a:avLst/>
          </a:prstGeom>
        </p:spPr>
        <p:txBody>
          <a:bodyPr anchor="t" rtlCol="false" tIns="0" lIns="0" bIns="0" rIns="0">
            <a:spAutoFit/>
          </a:bodyPr>
          <a:lstStyle/>
          <a:p>
            <a:pPr algn="l">
              <a:lnSpc>
                <a:spcPts val="5123"/>
              </a:lnSpc>
            </a:pPr>
            <a:r>
              <a:rPr lang="en-US" b="true" sz="6832" spc="-68">
                <a:solidFill>
                  <a:srgbClr val="8B61C2"/>
                </a:solidFill>
                <a:latin typeface="Neue Machina Ultra-Bold"/>
                <a:ea typeface="Neue Machina Ultra-Bold"/>
                <a:cs typeface="Neue Machina Ultra-Bold"/>
                <a:sym typeface="Neue Machina Ultra-Bold"/>
              </a:rPr>
              <a:t>TOKEN DATASET</a:t>
            </a:r>
          </a:p>
        </p:txBody>
      </p:sp>
      <p:sp>
        <p:nvSpPr>
          <p:cNvPr name="TextBox 5" id="5"/>
          <p:cNvSpPr txBox="true"/>
          <p:nvPr/>
        </p:nvSpPr>
        <p:spPr>
          <a:xfrm rot="0">
            <a:off x="664512" y="7771619"/>
            <a:ext cx="1358656" cy="764038"/>
          </a:xfrm>
          <a:prstGeom prst="rect">
            <a:avLst/>
          </a:prstGeom>
        </p:spPr>
        <p:txBody>
          <a:bodyPr anchor="t" rtlCol="false" tIns="0" lIns="0" bIns="0" rIns="0">
            <a:spAutoFit/>
          </a:bodyPr>
          <a:lstStyle/>
          <a:p>
            <a:pPr algn="ctr">
              <a:lnSpc>
                <a:spcPts val="5353"/>
              </a:lnSpc>
            </a:pPr>
            <a:r>
              <a:rPr lang="en-US" b="true" sz="3286" u="sng">
                <a:solidFill>
                  <a:srgbClr val="DD4E6A"/>
                </a:solidFill>
                <a:latin typeface="Corben Bold"/>
                <a:ea typeface="Corben Bold"/>
                <a:cs typeface="Corben Bold"/>
                <a:sym typeface="Corben Bold"/>
              </a:rPr>
              <a:t>P.T.O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85800"/>
            <a:ext cx="18130428" cy="8838581"/>
            <a:chOff x="0" y="0"/>
            <a:chExt cx="24173904" cy="11784774"/>
          </a:xfrm>
        </p:grpSpPr>
        <p:sp>
          <p:nvSpPr>
            <p:cNvPr name="Freeform 3" id="3"/>
            <p:cNvSpPr/>
            <p:nvPr/>
          </p:nvSpPr>
          <p:spPr>
            <a:xfrm flipH="false" flipV="false" rot="0">
              <a:off x="0" y="0"/>
              <a:ext cx="24173942" cy="11784838"/>
            </a:xfrm>
            <a:custGeom>
              <a:avLst/>
              <a:gdLst/>
              <a:ahLst/>
              <a:cxnLst/>
              <a:rect r="r" b="b" t="t" l="l"/>
              <a:pathLst>
                <a:path h="11784838" w="24173942">
                  <a:moveTo>
                    <a:pt x="0" y="0"/>
                  </a:moveTo>
                  <a:lnTo>
                    <a:pt x="24173942" y="0"/>
                  </a:lnTo>
                  <a:lnTo>
                    <a:pt x="24173942" y="11784838"/>
                  </a:lnTo>
                  <a:lnTo>
                    <a:pt x="0" y="11784838"/>
                  </a:lnTo>
                  <a:lnTo>
                    <a:pt x="0" y="0"/>
                  </a:lnTo>
                  <a:close/>
                </a:path>
              </a:pathLst>
            </a:custGeom>
            <a:blipFill>
              <a:blip r:embed="rId3"/>
              <a:stretch>
                <a:fillRect l="-29" t="0" r="-29" b="0"/>
              </a:stretch>
            </a:blipFill>
          </p:spPr>
        </p:sp>
      </p:grpSp>
      <p:sp>
        <p:nvSpPr>
          <p:cNvPr name="TextBox 4" id="4"/>
          <p:cNvSpPr txBox="true"/>
          <p:nvPr/>
        </p:nvSpPr>
        <p:spPr>
          <a:xfrm rot="0">
            <a:off x="16434130" y="9257681"/>
            <a:ext cx="1358656" cy="764038"/>
          </a:xfrm>
          <a:prstGeom prst="rect">
            <a:avLst/>
          </a:prstGeom>
        </p:spPr>
        <p:txBody>
          <a:bodyPr anchor="t" rtlCol="false" tIns="0" lIns="0" bIns="0" rIns="0">
            <a:spAutoFit/>
          </a:bodyPr>
          <a:lstStyle/>
          <a:p>
            <a:pPr algn="ctr">
              <a:lnSpc>
                <a:spcPts val="5353"/>
              </a:lnSpc>
            </a:pPr>
            <a:r>
              <a:rPr lang="en-US" b="true" sz="3286" u="sng">
                <a:solidFill>
                  <a:srgbClr val="DD4E6A"/>
                </a:solidFill>
                <a:latin typeface="Corben Bold"/>
                <a:ea typeface="Corben Bold"/>
                <a:cs typeface="Corben Bold"/>
                <a:sym typeface="Corben Bold"/>
              </a:rPr>
              <a:t>P.T.O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7641" y="1028700"/>
            <a:ext cx="16701659" cy="6576279"/>
            <a:chOff x="0" y="0"/>
            <a:chExt cx="22268878" cy="8768372"/>
          </a:xfrm>
        </p:grpSpPr>
        <p:sp>
          <p:nvSpPr>
            <p:cNvPr name="Freeform 3" id="3"/>
            <p:cNvSpPr/>
            <p:nvPr/>
          </p:nvSpPr>
          <p:spPr>
            <a:xfrm flipH="false" flipV="false" rot="0">
              <a:off x="0" y="0"/>
              <a:ext cx="22268942" cy="8768334"/>
            </a:xfrm>
            <a:custGeom>
              <a:avLst/>
              <a:gdLst/>
              <a:ahLst/>
              <a:cxnLst/>
              <a:rect r="r" b="b" t="t" l="l"/>
              <a:pathLst>
                <a:path h="8768334" w="22268942">
                  <a:moveTo>
                    <a:pt x="0" y="0"/>
                  </a:moveTo>
                  <a:lnTo>
                    <a:pt x="22268942" y="0"/>
                  </a:lnTo>
                  <a:lnTo>
                    <a:pt x="22268942" y="8768334"/>
                  </a:lnTo>
                  <a:lnTo>
                    <a:pt x="0" y="8768334"/>
                  </a:lnTo>
                  <a:lnTo>
                    <a:pt x="0" y="0"/>
                  </a:lnTo>
                  <a:close/>
                </a:path>
              </a:pathLst>
            </a:custGeom>
            <a:blipFill>
              <a:blip r:embed="rId3"/>
              <a:stretch>
                <a:fillRect l="0" t="-37" r="0" b="-37"/>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9062" y="-201616"/>
            <a:ext cx="18646426" cy="10488616"/>
            <a:chOff x="0" y="0"/>
            <a:chExt cx="24861901" cy="13984821"/>
          </a:xfrm>
        </p:grpSpPr>
        <p:sp>
          <p:nvSpPr>
            <p:cNvPr name="Freeform 3" id="3" descr="preencoded.png"/>
            <p:cNvSpPr/>
            <p:nvPr/>
          </p:nvSpPr>
          <p:spPr>
            <a:xfrm flipH="false" flipV="false" rot="0">
              <a:off x="0" y="0"/>
              <a:ext cx="24861901" cy="13984860"/>
            </a:xfrm>
            <a:custGeom>
              <a:avLst/>
              <a:gdLst/>
              <a:ahLst/>
              <a:cxnLst/>
              <a:rect r="r" b="b" t="t" l="l"/>
              <a:pathLst>
                <a:path h="13984860" w="24861901">
                  <a:moveTo>
                    <a:pt x="0" y="0"/>
                  </a:moveTo>
                  <a:lnTo>
                    <a:pt x="24861901" y="0"/>
                  </a:lnTo>
                  <a:lnTo>
                    <a:pt x="24861901" y="13984860"/>
                  </a:lnTo>
                  <a:lnTo>
                    <a:pt x="0" y="13984860"/>
                  </a:lnTo>
                  <a:lnTo>
                    <a:pt x="0" y="0"/>
                  </a:lnTo>
                  <a:close/>
                </a:path>
              </a:pathLst>
            </a:custGeom>
            <a:blipFill>
              <a:blip r:embed="rId3"/>
              <a:stretch>
                <a:fillRect l="0" t="0" r="0" b="0"/>
              </a:stretch>
            </a:blipFill>
          </p:spPr>
        </p:sp>
      </p:grpSp>
      <p:grpSp>
        <p:nvGrpSpPr>
          <p:cNvPr name="Group 4" id="4"/>
          <p:cNvGrpSpPr/>
          <p:nvPr/>
        </p:nvGrpSpPr>
        <p:grpSpPr>
          <a:xfrm rot="0">
            <a:off x="0" y="2024358"/>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7654890" y="373390"/>
            <a:ext cx="3586744" cy="1776479"/>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Objectives</a:t>
            </a:r>
          </a:p>
          <a:p>
            <a:pPr algn="l">
              <a:lnSpc>
                <a:spcPts val="6936"/>
              </a:lnSpc>
            </a:pPr>
          </a:p>
        </p:txBody>
      </p:sp>
      <p:grpSp>
        <p:nvGrpSpPr>
          <p:cNvPr name="Group 7" id="7"/>
          <p:cNvGrpSpPr/>
          <p:nvPr/>
        </p:nvGrpSpPr>
        <p:grpSpPr>
          <a:xfrm rot="0">
            <a:off x="1028700" y="2264169"/>
            <a:ext cx="708755" cy="708755"/>
            <a:chOff x="0" y="0"/>
            <a:chExt cx="945007" cy="945007"/>
          </a:xfrm>
        </p:grpSpPr>
        <p:sp>
          <p:nvSpPr>
            <p:cNvPr name="Freeform 8" id="8"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4"/>
              <a:stretch>
                <a:fillRect l="0" t="0" r="0" b="0"/>
              </a:stretch>
            </a:blipFill>
          </p:spPr>
        </p:sp>
      </p:grpSp>
      <p:grpSp>
        <p:nvGrpSpPr>
          <p:cNvPr name="Group 9" id="9"/>
          <p:cNvGrpSpPr/>
          <p:nvPr/>
        </p:nvGrpSpPr>
        <p:grpSpPr>
          <a:xfrm rot="0">
            <a:off x="994172" y="3565760"/>
            <a:ext cx="708755" cy="708755"/>
            <a:chOff x="0" y="0"/>
            <a:chExt cx="945007" cy="945007"/>
          </a:xfrm>
        </p:grpSpPr>
        <p:sp>
          <p:nvSpPr>
            <p:cNvPr name="Freeform 10" id="10"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5"/>
              <a:stretch>
                <a:fillRect l="0" t="0" r="0" b="0"/>
              </a:stretch>
            </a:blipFill>
          </p:spPr>
        </p:sp>
      </p:grpSp>
      <p:sp>
        <p:nvSpPr>
          <p:cNvPr name="TextBox 11" id="11"/>
          <p:cNvSpPr txBox="true"/>
          <p:nvPr/>
        </p:nvSpPr>
        <p:spPr>
          <a:xfrm rot="0">
            <a:off x="2228050" y="2245119"/>
            <a:ext cx="14371377" cy="858841"/>
          </a:xfrm>
          <a:prstGeom prst="rect">
            <a:avLst/>
          </a:prstGeom>
        </p:spPr>
        <p:txBody>
          <a:bodyPr anchor="t" rtlCol="false" tIns="0" lIns="0" bIns="0" rIns="0">
            <a:spAutoFit/>
          </a:bodyPr>
          <a:lstStyle/>
          <a:p>
            <a:pPr algn="l" marL="628651" indent="-209550" lvl="2">
              <a:lnSpc>
                <a:spcPts val="3436"/>
              </a:lnSpc>
              <a:buFont typeface="Arial"/>
              <a:buChar char="⚬"/>
            </a:pPr>
            <a:r>
              <a:rPr lang="en-US" sz="2750">
                <a:solidFill>
                  <a:srgbClr val="404155"/>
                </a:solidFill>
                <a:latin typeface="Corben"/>
                <a:ea typeface="Corben"/>
                <a:cs typeface="Corben"/>
                <a:sym typeface="Corben"/>
              </a:rPr>
              <a:t>Perform data cleaning and preprocessing of raw MBA-Tech application, test, token, and marketing datasets to ensure consistency and usability.</a:t>
            </a:r>
          </a:p>
        </p:txBody>
      </p:sp>
      <p:grpSp>
        <p:nvGrpSpPr>
          <p:cNvPr name="Group 12" id="12"/>
          <p:cNvGrpSpPr/>
          <p:nvPr/>
        </p:nvGrpSpPr>
        <p:grpSpPr>
          <a:xfrm rot="0">
            <a:off x="1028700" y="4731687"/>
            <a:ext cx="708755" cy="708755"/>
            <a:chOff x="0" y="0"/>
            <a:chExt cx="945007" cy="945007"/>
          </a:xfrm>
        </p:grpSpPr>
        <p:sp>
          <p:nvSpPr>
            <p:cNvPr name="Freeform 13" id="13"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6"/>
              <a:stretch>
                <a:fillRect l="0" t="0" r="0" b="0"/>
              </a:stretch>
            </a:blipFill>
          </p:spPr>
        </p:sp>
      </p:grpSp>
      <p:sp>
        <p:nvSpPr>
          <p:cNvPr name="TextBox 14" id="14"/>
          <p:cNvSpPr txBox="true"/>
          <p:nvPr/>
        </p:nvSpPr>
        <p:spPr>
          <a:xfrm rot="0">
            <a:off x="2228050" y="3546710"/>
            <a:ext cx="14371377" cy="858841"/>
          </a:xfrm>
          <a:prstGeom prst="rect">
            <a:avLst/>
          </a:prstGeom>
        </p:spPr>
        <p:txBody>
          <a:bodyPr anchor="t" rtlCol="false" tIns="0" lIns="0" bIns="0" rIns="0">
            <a:spAutoFit/>
          </a:bodyPr>
          <a:lstStyle/>
          <a:p>
            <a:pPr algn="l" marL="628651" indent="-209550" lvl="2">
              <a:lnSpc>
                <a:spcPts val="3436"/>
              </a:lnSpc>
              <a:buFont typeface="Arial"/>
              <a:buChar char="⚬"/>
            </a:pPr>
            <a:r>
              <a:rPr lang="en-US" sz="2750">
                <a:solidFill>
                  <a:srgbClr val="404155"/>
                </a:solidFill>
                <a:latin typeface="Corben"/>
                <a:ea typeface="Corben"/>
                <a:cs typeface="Corben"/>
                <a:sym typeface="Corben"/>
              </a:rPr>
              <a:t>Conduct exploratory data analysis (EDA) to identify patterns, trends, and anomalies in leads, applications, tests, and token usage.</a:t>
            </a:r>
          </a:p>
        </p:txBody>
      </p:sp>
      <p:sp>
        <p:nvSpPr>
          <p:cNvPr name="TextBox 15" id="15"/>
          <p:cNvSpPr txBox="true"/>
          <p:nvPr/>
        </p:nvSpPr>
        <p:spPr>
          <a:xfrm rot="0">
            <a:off x="2228050" y="4843701"/>
            <a:ext cx="14371377" cy="858841"/>
          </a:xfrm>
          <a:prstGeom prst="rect">
            <a:avLst/>
          </a:prstGeom>
        </p:spPr>
        <p:txBody>
          <a:bodyPr anchor="t" rtlCol="false" tIns="0" lIns="0" bIns="0" rIns="0">
            <a:spAutoFit/>
          </a:bodyPr>
          <a:lstStyle/>
          <a:p>
            <a:pPr algn="l" marL="628651" indent="-209550" lvl="2">
              <a:lnSpc>
                <a:spcPts val="3436"/>
              </a:lnSpc>
              <a:buFont typeface="Arial"/>
              <a:buChar char="⚬"/>
            </a:pPr>
            <a:r>
              <a:rPr lang="en-US" sz="2750">
                <a:solidFill>
                  <a:srgbClr val="404155"/>
                </a:solidFill>
                <a:latin typeface="Corben"/>
                <a:ea typeface="Corben"/>
                <a:cs typeface="Corben"/>
                <a:sym typeface="Corben"/>
              </a:rPr>
              <a:t>Develop a funnel analysis to track the conversion journey from leads to successful MBA-Tech enrollments.</a:t>
            </a:r>
          </a:p>
        </p:txBody>
      </p:sp>
      <p:grpSp>
        <p:nvGrpSpPr>
          <p:cNvPr name="Group 16" id="16"/>
          <p:cNvGrpSpPr/>
          <p:nvPr/>
        </p:nvGrpSpPr>
        <p:grpSpPr>
          <a:xfrm rot="0">
            <a:off x="1063228" y="6026391"/>
            <a:ext cx="708755" cy="708755"/>
            <a:chOff x="0" y="0"/>
            <a:chExt cx="945007" cy="945007"/>
          </a:xfrm>
        </p:grpSpPr>
        <p:sp>
          <p:nvSpPr>
            <p:cNvPr name="Freeform 17" id="17"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4"/>
              <a:stretch>
                <a:fillRect l="0" t="0" r="0" b="0"/>
              </a:stretch>
            </a:blipFill>
          </p:spPr>
        </p:sp>
      </p:grpSp>
      <p:grpSp>
        <p:nvGrpSpPr>
          <p:cNvPr name="Group 18" id="18"/>
          <p:cNvGrpSpPr/>
          <p:nvPr/>
        </p:nvGrpSpPr>
        <p:grpSpPr>
          <a:xfrm rot="0">
            <a:off x="1028700" y="7327973"/>
            <a:ext cx="708755" cy="708755"/>
            <a:chOff x="0" y="0"/>
            <a:chExt cx="945007" cy="945007"/>
          </a:xfrm>
        </p:grpSpPr>
        <p:sp>
          <p:nvSpPr>
            <p:cNvPr name="Freeform 19" id="19"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5"/>
              <a:stretch>
                <a:fillRect l="0" t="0" r="0" b="0"/>
              </a:stretch>
            </a:blipFill>
          </p:spPr>
        </p:sp>
      </p:grpSp>
      <p:sp>
        <p:nvSpPr>
          <p:cNvPr name="TextBox 20" id="20"/>
          <p:cNvSpPr txBox="true"/>
          <p:nvPr/>
        </p:nvSpPr>
        <p:spPr>
          <a:xfrm rot="0">
            <a:off x="2262568" y="6007341"/>
            <a:ext cx="14371377" cy="858841"/>
          </a:xfrm>
          <a:prstGeom prst="rect">
            <a:avLst/>
          </a:prstGeom>
        </p:spPr>
        <p:txBody>
          <a:bodyPr anchor="t" rtlCol="false" tIns="0" lIns="0" bIns="0" rIns="0">
            <a:spAutoFit/>
          </a:bodyPr>
          <a:lstStyle/>
          <a:p>
            <a:pPr algn="l" marL="628651" indent="-209550" lvl="2">
              <a:lnSpc>
                <a:spcPts val="3436"/>
              </a:lnSpc>
              <a:buFont typeface="Arial"/>
              <a:buChar char="⚬"/>
            </a:pPr>
            <a:r>
              <a:rPr lang="en-US" sz="2750">
                <a:solidFill>
                  <a:srgbClr val="404155"/>
                </a:solidFill>
                <a:latin typeface="Corben"/>
                <a:ea typeface="Corben"/>
                <a:cs typeface="Corben"/>
                <a:sym typeface="Corben"/>
              </a:rPr>
              <a:t>Evaluate the performance of marketing campaigns by analyzing lead generation effectiveness and conversion rates.</a:t>
            </a:r>
          </a:p>
        </p:txBody>
      </p:sp>
      <p:grpSp>
        <p:nvGrpSpPr>
          <p:cNvPr name="Group 21" id="21"/>
          <p:cNvGrpSpPr/>
          <p:nvPr/>
        </p:nvGrpSpPr>
        <p:grpSpPr>
          <a:xfrm rot="0">
            <a:off x="1063228" y="8493900"/>
            <a:ext cx="708755" cy="708755"/>
            <a:chOff x="0" y="0"/>
            <a:chExt cx="945007" cy="945007"/>
          </a:xfrm>
        </p:grpSpPr>
        <p:sp>
          <p:nvSpPr>
            <p:cNvPr name="Freeform 22" id="22"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6"/>
              <a:stretch>
                <a:fillRect l="0" t="0" r="0" b="0"/>
              </a:stretch>
            </a:blipFill>
          </p:spPr>
        </p:sp>
      </p:grpSp>
      <p:sp>
        <p:nvSpPr>
          <p:cNvPr name="TextBox 23" id="23"/>
          <p:cNvSpPr txBox="true"/>
          <p:nvPr/>
        </p:nvSpPr>
        <p:spPr>
          <a:xfrm rot="0">
            <a:off x="2262568" y="7308923"/>
            <a:ext cx="14371377" cy="858841"/>
          </a:xfrm>
          <a:prstGeom prst="rect">
            <a:avLst/>
          </a:prstGeom>
        </p:spPr>
        <p:txBody>
          <a:bodyPr anchor="t" rtlCol="false" tIns="0" lIns="0" bIns="0" rIns="0">
            <a:spAutoFit/>
          </a:bodyPr>
          <a:lstStyle/>
          <a:p>
            <a:pPr algn="l" marL="628651" indent="-209550" lvl="2">
              <a:lnSpc>
                <a:spcPts val="3436"/>
              </a:lnSpc>
              <a:buFont typeface="Arial"/>
              <a:buChar char="⚬"/>
            </a:pPr>
            <a:r>
              <a:rPr lang="en-US" sz="2750">
                <a:solidFill>
                  <a:srgbClr val="404155"/>
                </a:solidFill>
                <a:latin typeface="Corben"/>
                <a:ea typeface="Corben"/>
                <a:cs typeface="Corben"/>
                <a:sym typeface="Corben"/>
              </a:rPr>
              <a:t>Build predictive models (Logistic Regression, Random Forest) to forecast applicant success and improve selection or targeting strategies.</a:t>
            </a:r>
          </a:p>
        </p:txBody>
      </p:sp>
      <p:sp>
        <p:nvSpPr>
          <p:cNvPr name="TextBox 24" id="24"/>
          <p:cNvSpPr txBox="true"/>
          <p:nvPr/>
        </p:nvSpPr>
        <p:spPr>
          <a:xfrm rot="0">
            <a:off x="2262568" y="8605914"/>
            <a:ext cx="14371377" cy="1287466"/>
          </a:xfrm>
          <a:prstGeom prst="rect">
            <a:avLst/>
          </a:prstGeom>
        </p:spPr>
        <p:txBody>
          <a:bodyPr anchor="t" rtlCol="false" tIns="0" lIns="0" bIns="0" rIns="0">
            <a:spAutoFit/>
          </a:bodyPr>
          <a:lstStyle/>
          <a:p>
            <a:pPr algn="l" marL="628651" indent="-209550" lvl="2">
              <a:lnSpc>
                <a:spcPts val="3436"/>
              </a:lnSpc>
              <a:buFont typeface="Arial"/>
              <a:buChar char="⚬"/>
            </a:pPr>
            <a:r>
              <a:rPr lang="en-US" sz="2750">
                <a:solidFill>
                  <a:srgbClr val="404155"/>
                </a:solidFill>
                <a:latin typeface="Corben"/>
                <a:ea typeface="Corben"/>
                <a:cs typeface="Corben"/>
                <a:sym typeface="Corben"/>
              </a:rPr>
              <a:t>Generate actionable insights and recommendations through reports and visualizations to support decision-making for MBA-Tech admissions and marketing strategy.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9217" y="462820"/>
            <a:ext cx="8979503" cy="4590774"/>
            <a:chOff x="0" y="0"/>
            <a:chExt cx="11972671" cy="6121032"/>
          </a:xfrm>
        </p:grpSpPr>
        <p:sp>
          <p:nvSpPr>
            <p:cNvPr name="Freeform 3" id="3"/>
            <p:cNvSpPr/>
            <p:nvPr/>
          </p:nvSpPr>
          <p:spPr>
            <a:xfrm flipH="false" flipV="false" rot="0">
              <a:off x="0" y="0"/>
              <a:ext cx="11972671" cy="6121019"/>
            </a:xfrm>
            <a:custGeom>
              <a:avLst/>
              <a:gdLst/>
              <a:ahLst/>
              <a:cxnLst/>
              <a:rect r="r" b="b" t="t" l="l"/>
              <a:pathLst>
                <a:path h="6121019" w="11972671">
                  <a:moveTo>
                    <a:pt x="0" y="0"/>
                  </a:moveTo>
                  <a:lnTo>
                    <a:pt x="11972671" y="0"/>
                  </a:lnTo>
                  <a:lnTo>
                    <a:pt x="11972671" y="6121019"/>
                  </a:lnTo>
                  <a:lnTo>
                    <a:pt x="0" y="6121019"/>
                  </a:lnTo>
                  <a:lnTo>
                    <a:pt x="0" y="0"/>
                  </a:lnTo>
                  <a:close/>
                </a:path>
              </a:pathLst>
            </a:custGeom>
            <a:blipFill>
              <a:blip r:embed="rId2"/>
              <a:stretch>
                <a:fillRect l="0" t="-43" r="0" b="-43"/>
              </a:stretch>
            </a:blipFill>
          </p:spPr>
        </p:sp>
      </p:grpSp>
      <p:grpSp>
        <p:nvGrpSpPr>
          <p:cNvPr name="Group 4" id="4"/>
          <p:cNvGrpSpPr/>
          <p:nvPr/>
        </p:nvGrpSpPr>
        <p:grpSpPr>
          <a:xfrm rot="0">
            <a:off x="7139226" y="5615607"/>
            <a:ext cx="5952706" cy="3869255"/>
            <a:chOff x="0" y="0"/>
            <a:chExt cx="7936941" cy="5159007"/>
          </a:xfrm>
        </p:grpSpPr>
        <p:sp>
          <p:nvSpPr>
            <p:cNvPr name="Freeform 5" id="5"/>
            <p:cNvSpPr/>
            <p:nvPr/>
          </p:nvSpPr>
          <p:spPr>
            <a:xfrm flipH="false" flipV="false" rot="0">
              <a:off x="0" y="0"/>
              <a:ext cx="7936992" cy="5158994"/>
            </a:xfrm>
            <a:custGeom>
              <a:avLst/>
              <a:gdLst/>
              <a:ahLst/>
              <a:cxnLst/>
              <a:rect r="r" b="b" t="t" l="l"/>
              <a:pathLst>
                <a:path h="5158994" w="7936992">
                  <a:moveTo>
                    <a:pt x="0" y="0"/>
                  </a:moveTo>
                  <a:lnTo>
                    <a:pt x="7936992" y="0"/>
                  </a:lnTo>
                  <a:lnTo>
                    <a:pt x="7936992" y="5158994"/>
                  </a:lnTo>
                  <a:lnTo>
                    <a:pt x="0" y="5158994"/>
                  </a:lnTo>
                  <a:lnTo>
                    <a:pt x="0" y="0"/>
                  </a:lnTo>
                  <a:close/>
                </a:path>
              </a:pathLst>
            </a:custGeom>
            <a:blipFill>
              <a:blip r:embed="rId3"/>
              <a:stretch>
                <a:fillRect l="0" t="-96" r="0" b="-96"/>
              </a:stretch>
            </a:blipFill>
          </p:spPr>
        </p:sp>
      </p:grpSp>
      <p:grpSp>
        <p:nvGrpSpPr>
          <p:cNvPr name="Group 6" id="6"/>
          <p:cNvGrpSpPr/>
          <p:nvPr/>
        </p:nvGrpSpPr>
        <p:grpSpPr>
          <a:xfrm rot="0">
            <a:off x="9675009" y="269548"/>
            <a:ext cx="8304562" cy="5346068"/>
            <a:chOff x="0" y="0"/>
            <a:chExt cx="11072749" cy="7128091"/>
          </a:xfrm>
        </p:grpSpPr>
        <p:sp>
          <p:nvSpPr>
            <p:cNvPr name="Freeform 7" id="7"/>
            <p:cNvSpPr/>
            <p:nvPr/>
          </p:nvSpPr>
          <p:spPr>
            <a:xfrm flipH="false" flipV="false" rot="0">
              <a:off x="0" y="0"/>
              <a:ext cx="11072749" cy="7128129"/>
            </a:xfrm>
            <a:custGeom>
              <a:avLst/>
              <a:gdLst/>
              <a:ahLst/>
              <a:cxnLst/>
              <a:rect r="r" b="b" t="t" l="l"/>
              <a:pathLst>
                <a:path h="7128129" w="11072749">
                  <a:moveTo>
                    <a:pt x="0" y="0"/>
                  </a:moveTo>
                  <a:lnTo>
                    <a:pt x="11072749" y="0"/>
                  </a:lnTo>
                  <a:lnTo>
                    <a:pt x="11072749" y="7128129"/>
                  </a:lnTo>
                  <a:lnTo>
                    <a:pt x="0" y="7128129"/>
                  </a:lnTo>
                  <a:lnTo>
                    <a:pt x="0" y="0"/>
                  </a:lnTo>
                  <a:close/>
                </a:path>
              </a:pathLst>
            </a:custGeom>
            <a:blipFill>
              <a:blip r:embed="rId4"/>
              <a:stretch>
                <a:fillRect l="-17" t="0" r="-17" b="0"/>
              </a:stretch>
            </a:blipFill>
          </p:spPr>
        </p:sp>
      </p:grpSp>
      <p:grpSp>
        <p:nvGrpSpPr>
          <p:cNvPr name="Group 8" id="8"/>
          <p:cNvGrpSpPr/>
          <p:nvPr/>
        </p:nvGrpSpPr>
        <p:grpSpPr>
          <a:xfrm rot="0">
            <a:off x="1028700" y="5053594"/>
            <a:ext cx="5078797" cy="4697892"/>
            <a:chOff x="0" y="0"/>
            <a:chExt cx="6771729" cy="6263856"/>
          </a:xfrm>
        </p:grpSpPr>
        <p:sp>
          <p:nvSpPr>
            <p:cNvPr name="Freeform 9" id="9"/>
            <p:cNvSpPr/>
            <p:nvPr/>
          </p:nvSpPr>
          <p:spPr>
            <a:xfrm flipH="false" flipV="false" rot="0">
              <a:off x="0" y="0"/>
              <a:ext cx="6771767" cy="6263894"/>
            </a:xfrm>
            <a:custGeom>
              <a:avLst/>
              <a:gdLst/>
              <a:ahLst/>
              <a:cxnLst/>
              <a:rect r="r" b="b" t="t" l="l"/>
              <a:pathLst>
                <a:path h="6263894" w="6771767">
                  <a:moveTo>
                    <a:pt x="0" y="0"/>
                  </a:moveTo>
                  <a:lnTo>
                    <a:pt x="6771767" y="0"/>
                  </a:lnTo>
                  <a:lnTo>
                    <a:pt x="6771767" y="6263894"/>
                  </a:lnTo>
                  <a:lnTo>
                    <a:pt x="0" y="6263894"/>
                  </a:lnTo>
                  <a:lnTo>
                    <a:pt x="0" y="0"/>
                  </a:lnTo>
                  <a:close/>
                </a:path>
              </a:pathLst>
            </a:custGeom>
            <a:blipFill>
              <a:blip r:embed="rId5"/>
              <a:stretch>
                <a:fillRect l="0" t="-12" r="0" b="-11"/>
              </a:stretch>
            </a:blipFill>
          </p:spPr>
        </p:sp>
      </p:grpSp>
      <p:sp>
        <p:nvSpPr>
          <p:cNvPr name="TextBox 10" id="10"/>
          <p:cNvSpPr txBox="true"/>
          <p:nvPr/>
        </p:nvSpPr>
        <p:spPr>
          <a:xfrm rot="0">
            <a:off x="14253524" y="7100116"/>
            <a:ext cx="2850509" cy="852583"/>
          </a:xfrm>
          <a:prstGeom prst="rect">
            <a:avLst/>
          </a:prstGeom>
        </p:spPr>
        <p:txBody>
          <a:bodyPr anchor="t" rtlCol="false" tIns="0" lIns="0" bIns="0" rIns="0">
            <a:spAutoFit/>
          </a:bodyPr>
          <a:lstStyle/>
          <a:p>
            <a:pPr algn="ctr">
              <a:lnSpc>
                <a:spcPts val="3186"/>
              </a:lnSpc>
            </a:pPr>
            <a:r>
              <a:rPr lang="en-US" sz="2000">
                <a:solidFill>
                  <a:srgbClr val="000000"/>
                </a:solidFill>
                <a:latin typeface="Corben"/>
                <a:ea typeface="Corben"/>
                <a:cs typeface="Corben"/>
                <a:sym typeface="Corben"/>
              </a:rPr>
              <a:t>KEY-&gt; EDA OUTPUT</a:t>
            </a:r>
          </a:p>
          <a:p>
            <a:pPr algn="ctr">
              <a:lnSpc>
                <a:spcPts val="3186"/>
              </a:lnSpc>
            </a:pPr>
            <a:r>
              <a:rPr lang="en-US" sz="2000">
                <a:solidFill>
                  <a:srgbClr val="000000"/>
                </a:solidFill>
                <a:latin typeface="Corben"/>
                <a:ea typeface="Corben"/>
                <a:cs typeface="Corben"/>
                <a:sym typeface="Corben"/>
              </a:rPr>
              <a:t>FOR TOKEN DATASET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1171" y="189967"/>
            <a:ext cx="16354444" cy="9907076"/>
            <a:chOff x="0" y="0"/>
            <a:chExt cx="21805925" cy="13209435"/>
          </a:xfrm>
        </p:grpSpPr>
        <p:sp>
          <p:nvSpPr>
            <p:cNvPr name="Freeform 3" id="3"/>
            <p:cNvSpPr/>
            <p:nvPr/>
          </p:nvSpPr>
          <p:spPr>
            <a:xfrm flipH="false" flipV="false" rot="0">
              <a:off x="0" y="0"/>
              <a:ext cx="21805900" cy="13209397"/>
            </a:xfrm>
            <a:custGeom>
              <a:avLst/>
              <a:gdLst/>
              <a:ahLst/>
              <a:cxnLst/>
              <a:rect r="r" b="b" t="t" l="l"/>
              <a:pathLst>
                <a:path h="13209397" w="21805900">
                  <a:moveTo>
                    <a:pt x="0" y="0"/>
                  </a:moveTo>
                  <a:lnTo>
                    <a:pt x="21805900" y="0"/>
                  </a:lnTo>
                  <a:lnTo>
                    <a:pt x="21805900" y="13209397"/>
                  </a:lnTo>
                  <a:lnTo>
                    <a:pt x="0" y="13209397"/>
                  </a:lnTo>
                  <a:lnTo>
                    <a:pt x="0" y="0"/>
                  </a:lnTo>
                  <a:close/>
                </a:path>
              </a:pathLst>
            </a:custGeom>
            <a:blipFill>
              <a:blip r:embed="rId3"/>
              <a:stretch>
                <a:fillRect l="0" t="-7732" r="0" b="-7732"/>
              </a:stretch>
            </a:blipFill>
          </p:spPr>
        </p:sp>
      </p:grpSp>
      <p:sp>
        <p:nvSpPr>
          <p:cNvPr name="TextBox 4" id="4"/>
          <p:cNvSpPr txBox="true"/>
          <p:nvPr/>
        </p:nvSpPr>
        <p:spPr>
          <a:xfrm rot="0">
            <a:off x="13695455" y="8948499"/>
            <a:ext cx="4592545" cy="751846"/>
          </a:xfrm>
          <a:prstGeom prst="rect">
            <a:avLst/>
          </a:prstGeom>
        </p:spPr>
        <p:txBody>
          <a:bodyPr anchor="t" rtlCol="false" tIns="0" lIns="0" bIns="0" rIns="0">
            <a:spAutoFit/>
          </a:bodyPr>
          <a:lstStyle/>
          <a:p>
            <a:pPr algn="l">
              <a:lnSpc>
                <a:spcPts val="3148"/>
              </a:lnSpc>
            </a:pPr>
            <a:r>
              <a:rPr lang="en-US" b="true" sz="4198" spc="-41">
                <a:solidFill>
                  <a:srgbClr val="8B61C2"/>
                </a:solidFill>
                <a:latin typeface="Neue Machina Ultra-Bold"/>
                <a:ea typeface="Neue Machina Ultra-Bold"/>
                <a:cs typeface="Neue Machina Ultra-Bold"/>
                <a:sym typeface="Neue Machina Ultra-Bold"/>
              </a:rPr>
              <a:t>CAMPAIGN DATA SET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2949" y="1028700"/>
            <a:ext cx="5619721" cy="3575552"/>
            <a:chOff x="0" y="0"/>
            <a:chExt cx="7492962" cy="4767402"/>
          </a:xfrm>
        </p:grpSpPr>
        <p:sp>
          <p:nvSpPr>
            <p:cNvPr name="Freeform 3" id="3"/>
            <p:cNvSpPr/>
            <p:nvPr/>
          </p:nvSpPr>
          <p:spPr>
            <a:xfrm flipH="false" flipV="false" rot="0">
              <a:off x="0" y="0"/>
              <a:ext cx="7493000" cy="4767453"/>
            </a:xfrm>
            <a:custGeom>
              <a:avLst/>
              <a:gdLst/>
              <a:ahLst/>
              <a:cxnLst/>
              <a:rect r="r" b="b" t="t" l="l"/>
              <a:pathLst>
                <a:path h="4767453" w="7493000">
                  <a:moveTo>
                    <a:pt x="0" y="0"/>
                  </a:moveTo>
                  <a:lnTo>
                    <a:pt x="7493000" y="0"/>
                  </a:lnTo>
                  <a:lnTo>
                    <a:pt x="7493000" y="4767453"/>
                  </a:lnTo>
                  <a:lnTo>
                    <a:pt x="0" y="4767453"/>
                  </a:lnTo>
                  <a:lnTo>
                    <a:pt x="0" y="0"/>
                  </a:lnTo>
                  <a:close/>
                </a:path>
              </a:pathLst>
            </a:custGeom>
            <a:blipFill>
              <a:blip r:embed="rId2"/>
              <a:stretch>
                <a:fillRect l="0" t="-29" r="0" b="-28"/>
              </a:stretch>
            </a:blipFill>
          </p:spPr>
        </p:sp>
      </p:grpSp>
      <p:grpSp>
        <p:nvGrpSpPr>
          <p:cNvPr name="Group 4" id="4"/>
          <p:cNvGrpSpPr/>
          <p:nvPr/>
        </p:nvGrpSpPr>
        <p:grpSpPr>
          <a:xfrm rot="0">
            <a:off x="6336106" y="1179871"/>
            <a:ext cx="5627494" cy="3038846"/>
            <a:chOff x="0" y="0"/>
            <a:chExt cx="7503325" cy="4051795"/>
          </a:xfrm>
        </p:grpSpPr>
        <p:sp>
          <p:nvSpPr>
            <p:cNvPr name="Freeform 5" id="5"/>
            <p:cNvSpPr/>
            <p:nvPr/>
          </p:nvSpPr>
          <p:spPr>
            <a:xfrm flipH="false" flipV="false" rot="0">
              <a:off x="0" y="0"/>
              <a:ext cx="7503287" cy="4051808"/>
            </a:xfrm>
            <a:custGeom>
              <a:avLst/>
              <a:gdLst/>
              <a:ahLst/>
              <a:cxnLst/>
              <a:rect r="r" b="b" t="t" l="l"/>
              <a:pathLst>
                <a:path h="4051808" w="7503287">
                  <a:moveTo>
                    <a:pt x="0" y="0"/>
                  </a:moveTo>
                  <a:lnTo>
                    <a:pt x="7503287" y="0"/>
                  </a:lnTo>
                  <a:lnTo>
                    <a:pt x="7503287" y="4051808"/>
                  </a:lnTo>
                  <a:lnTo>
                    <a:pt x="0" y="4051808"/>
                  </a:lnTo>
                  <a:lnTo>
                    <a:pt x="0" y="0"/>
                  </a:lnTo>
                  <a:close/>
                </a:path>
              </a:pathLst>
            </a:custGeom>
            <a:blipFill>
              <a:blip r:embed="rId3"/>
              <a:stretch>
                <a:fillRect l="-52" t="0" r="-52" b="0"/>
              </a:stretch>
            </a:blipFill>
          </p:spPr>
        </p:sp>
      </p:grpSp>
      <p:grpSp>
        <p:nvGrpSpPr>
          <p:cNvPr name="Group 6" id="6"/>
          <p:cNvGrpSpPr/>
          <p:nvPr/>
        </p:nvGrpSpPr>
        <p:grpSpPr>
          <a:xfrm rot="0">
            <a:off x="12241549" y="1179871"/>
            <a:ext cx="5861409" cy="3216450"/>
            <a:chOff x="0" y="0"/>
            <a:chExt cx="7815212" cy="4288600"/>
          </a:xfrm>
        </p:grpSpPr>
        <p:sp>
          <p:nvSpPr>
            <p:cNvPr name="Freeform 7" id="7"/>
            <p:cNvSpPr/>
            <p:nvPr/>
          </p:nvSpPr>
          <p:spPr>
            <a:xfrm flipH="false" flipV="false" rot="0">
              <a:off x="0" y="0"/>
              <a:ext cx="7815199" cy="4288536"/>
            </a:xfrm>
            <a:custGeom>
              <a:avLst/>
              <a:gdLst/>
              <a:ahLst/>
              <a:cxnLst/>
              <a:rect r="r" b="b" t="t" l="l"/>
              <a:pathLst>
                <a:path h="4288536" w="7815199">
                  <a:moveTo>
                    <a:pt x="0" y="0"/>
                  </a:moveTo>
                  <a:lnTo>
                    <a:pt x="7815199" y="0"/>
                  </a:lnTo>
                  <a:lnTo>
                    <a:pt x="7815199" y="4288536"/>
                  </a:lnTo>
                  <a:lnTo>
                    <a:pt x="0" y="4288536"/>
                  </a:lnTo>
                  <a:lnTo>
                    <a:pt x="0" y="0"/>
                  </a:lnTo>
                  <a:close/>
                </a:path>
              </a:pathLst>
            </a:custGeom>
            <a:blipFill>
              <a:blip r:embed="rId4"/>
              <a:stretch>
                <a:fillRect l="0" t="-73" r="0" b="-75"/>
              </a:stretch>
            </a:blipFill>
          </p:spPr>
        </p:sp>
      </p:grpSp>
      <p:grpSp>
        <p:nvGrpSpPr>
          <p:cNvPr name="Group 8" id="8"/>
          <p:cNvGrpSpPr/>
          <p:nvPr/>
        </p:nvGrpSpPr>
        <p:grpSpPr>
          <a:xfrm rot="0">
            <a:off x="642757" y="4740269"/>
            <a:ext cx="5880573" cy="5242550"/>
            <a:chOff x="0" y="0"/>
            <a:chExt cx="7840764" cy="6990067"/>
          </a:xfrm>
        </p:grpSpPr>
        <p:sp>
          <p:nvSpPr>
            <p:cNvPr name="Freeform 9" id="9"/>
            <p:cNvSpPr/>
            <p:nvPr/>
          </p:nvSpPr>
          <p:spPr>
            <a:xfrm flipH="false" flipV="false" rot="0">
              <a:off x="0" y="0"/>
              <a:ext cx="7840726" cy="6990080"/>
            </a:xfrm>
            <a:custGeom>
              <a:avLst/>
              <a:gdLst/>
              <a:ahLst/>
              <a:cxnLst/>
              <a:rect r="r" b="b" t="t" l="l"/>
              <a:pathLst>
                <a:path h="6990080" w="7840726">
                  <a:moveTo>
                    <a:pt x="0" y="0"/>
                  </a:moveTo>
                  <a:lnTo>
                    <a:pt x="7840726" y="0"/>
                  </a:lnTo>
                  <a:lnTo>
                    <a:pt x="7840726" y="6990080"/>
                  </a:lnTo>
                  <a:lnTo>
                    <a:pt x="0" y="6990080"/>
                  </a:lnTo>
                  <a:lnTo>
                    <a:pt x="0" y="0"/>
                  </a:lnTo>
                  <a:close/>
                </a:path>
              </a:pathLst>
            </a:custGeom>
            <a:blipFill>
              <a:blip r:embed="rId5"/>
              <a:stretch>
                <a:fillRect l="0" t="0" r="0" b="0"/>
              </a:stretch>
            </a:blipFill>
          </p:spPr>
        </p:sp>
      </p:grpSp>
      <p:grpSp>
        <p:nvGrpSpPr>
          <p:cNvPr name="Group 10" id="10"/>
          <p:cNvGrpSpPr/>
          <p:nvPr/>
        </p:nvGrpSpPr>
        <p:grpSpPr>
          <a:xfrm rot="0">
            <a:off x="7009771" y="4521213"/>
            <a:ext cx="4822107" cy="3260998"/>
            <a:chOff x="0" y="0"/>
            <a:chExt cx="6429477" cy="4347997"/>
          </a:xfrm>
        </p:grpSpPr>
        <p:sp>
          <p:nvSpPr>
            <p:cNvPr name="Freeform 11" id="11"/>
            <p:cNvSpPr/>
            <p:nvPr/>
          </p:nvSpPr>
          <p:spPr>
            <a:xfrm flipH="false" flipV="false" rot="0">
              <a:off x="0" y="0"/>
              <a:ext cx="6429502" cy="4347972"/>
            </a:xfrm>
            <a:custGeom>
              <a:avLst/>
              <a:gdLst/>
              <a:ahLst/>
              <a:cxnLst/>
              <a:rect r="r" b="b" t="t" l="l"/>
              <a:pathLst>
                <a:path h="4347972" w="6429502">
                  <a:moveTo>
                    <a:pt x="0" y="0"/>
                  </a:moveTo>
                  <a:lnTo>
                    <a:pt x="6429502" y="0"/>
                  </a:lnTo>
                  <a:lnTo>
                    <a:pt x="6429502" y="4347972"/>
                  </a:lnTo>
                  <a:lnTo>
                    <a:pt x="0" y="4347972"/>
                  </a:lnTo>
                  <a:lnTo>
                    <a:pt x="0" y="0"/>
                  </a:lnTo>
                  <a:close/>
                </a:path>
              </a:pathLst>
            </a:custGeom>
            <a:blipFill>
              <a:blip r:embed="rId6"/>
              <a:stretch>
                <a:fillRect l="-39" t="0" r="-39" b="0"/>
              </a:stretch>
            </a:blipFill>
          </p:spPr>
        </p:sp>
      </p:grpSp>
      <p:grpSp>
        <p:nvGrpSpPr>
          <p:cNvPr name="Group 12" id="12"/>
          <p:cNvGrpSpPr/>
          <p:nvPr/>
        </p:nvGrpSpPr>
        <p:grpSpPr>
          <a:xfrm rot="0">
            <a:off x="7536437" y="8087011"/>
            <a:ext cx="3768785" cy="1733636"/>
            <a:chOff x="0" y="0"/>
            <a:chExt cx="5025047" cy="2311514"/>
          </a:xfrm>
        </p:grpSpPr>
        <p:sp>
          <p:nvSpPr>
            <p:cNvPr name="Freeform 13" id="13"/>
            <p:cNvSpPr/>
            <p:nvPr/>
          </p:nvSpPr>
          <p:spPr>
            <a:xfrm flipH="false" flipV="false" rot="0">
              <a:off x="0" y="0"/>
              <a:ext cx="5025009" cy="2311527"/>
            </a:xfrm>
            <a:custGeom>
              <a:avLst/>
              <a:gdLst/>
              <a:ahLst/>
              <a:cxnLst/>
              <a:rect r="r" b="b" t="t" l="l"/>
              <a:pathLst>
                <a:path h="2311527" w="5025009">
                  <a:moveTo>
                    <a:pt x="0" y="0"/>
                  </a:moveTo>
                  <a:lnTo>
                    <a:pt x="5025009" y="0"/>
                  </a:lnTo>
                  <a:lnTo>
                    <a:pt x="5025009" y="2311527"/>
                  </a:lnTo>
                  <a:lnTo>
                    <a:pt x="0" y="2311527"/>
                  </a:lnTo>
                  <a:lnTo>
                    <a:pt x="0" y="0"/>
                  </a:lnTo>
                  <a:close/>
                </a:path>
              </a:pathLst>
            </a:custGeom>
            <a:blipFill>
              <a:blip r:embed="rId7"/>
              <a:stretch>
                <a:fillRect l="0" t="-37" r="0" b="-37"/>
              </a:stretch>
            </a:blipFill>
          </p:spPr>
        </p:sp>
      </p:grpSp>
      <p:grpSp>
        <p:nvGrpSpPr>
          <p:cNvPr name="Group 14" id="14"/>
          <p:cNvGrpSpPr/>
          <p:nvPr/>
        </p:nvGrpSpPr>
        <p:grpSpPr>
          <a:xfrm rot="0">
            <a:off x="12241549" y="5248980"/>
            <a:ext cx="5730250" cy="3115828"/>
            <a:chOff x="0" y="0"/>
            <a:chExt cx="7640333" cy="4154437"/>
          </a:xfrm>
        </p:grpSpPr>
        <p:sp>
          <p:nvSpPr>
            <p:cNvPr name="Freeform 15" id="15"/>
            <p:cNvSpPr/>
            <p:nvPr/>
          </p:nvSpPr>
          <p:spPr>
            <a:xfrm flipH="false" flipV="false" rot="0">
              <a:off x="0" y="0"/>
              <a:ext cx="7640320" cy="4154424"/>
            </a:xfrm>
            <a:custGeom>
              <a:avLst/>
              <a:gdLst/>
              <a:ahLst/>
              <a:cxnLst/>
              <a:rect r="r" b="b" t="t" l="l"/>
              <a:pathLst>
                <a:path h="4154424" w="7640320">
                  <a:moveTo>
                    <a:pt x="0" y="0"/>
                  </a:moveTo>
                  <a:lnTo>
                    <a:pt x="7640320" y="0"/>
                  </a:lnTo>
                  <a:lnTo>
                    <a:pt x="7640320" y="4154424"/>
                  </a:lnTo>
                  <a:lnTo>
                    <a:pt x="0" y="4154424"/>
                  </a:lnTo>
                  <a:lnTo>
                    <a:pt x="0" y="0"/>
                  </a:lnTo>
                  <a:close/>
                </a:path>
              </a:pathLst>
            </a:custGeom>
            <a:blipFill>
              <a:blip r:embed="rId8"/>
              <a:stretch>
                <a:fillRect l="0" t="-25" r="0" b="-26"/>
              </a:stretch>
            </a:blipFill>
          </p:spPr>
        </p:sp>
      </p:grpSp>
      <p:sp>
        <p:nvSpPr>
          <p:cNvPr name="TextBox 16" id="16"/>
          <p:cNvSpPr txBox="true"/>
          <p:nvPr/>
        </p:nvSpPr>
        <p:spPr>
          <a:xfrm rot="0">
            <a:off x="6336106" y="-126797"/>
            <a:ext cx="5211604" cy="925706"/>
          </a:xfrm>
          <a:prstGeom prst="rect">
            <a:avLst/>
          </a:prstGeom>
        </p:spPr>
        <p:txBody>
          <a:bodyPr anchor="t" rtlCol="false" tIns="0" lIns="0" bIns="0" rIns="0">
            <a:spAutoFit/>
          </a:bodyPr>
          <a:lstStyle/>
          <a:p>
            <a:pPr algn="ctr">
              <a:lnSpc>
                <a:spcPts val="6543"/>
              </a:lnSpc>
            </a:pPr>
            <a:r>
              <a:rPr lang="en-US" sz="4089">
                <a:solidFill>
                  <a:srgbClr val="000000"/>
                </a:solidFill>
                <a:latin typeface="Corben"/>
                <a:ea typeface="Corben"/>
                <a:cs typeface="Corben"/>
                <a:sym typeface="Corben"/>
              </a:rPr>
              <a:t>KEY-&gt; EDA OUTPUT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Freeform 6" id="6"/>
          <p:cNvSpPr/>
          <p:nvPr/>
        </p:nvSpPr>
        <p:spPr>
          <a:xfrm flipH="false" flipV="false" rot="0">
            <a:off x="12079253" y="1868662"/>
            <a:ext cx="3793855" cy="6500374"/>
          </a:xfrm>
          <a:custGeom>
            <a:avLst/>
            <a:gdLst/>
            <a:ahLst/>
            <a:cxnLst/>
            <a:rect r="r" b="b" t="t" l="l"/>
            <a:pathLst>
              <a:path h="6500374" w="3793855">
                <a:moveTo>
                  <a:pt x="0" y="0"/>
                </a:moveTo>
                <a:lnTo>
                  <a:pt x="3793855" y="0"/>
                </a:lnTo>
                <a:lnTo>
                  <a:pt x="3793855" y="6500374"/>
                </a:lnTo>
                <a:lnTo>
                  <a:pt x="0" y="6500374"/>
                </a:lnTo>
                <a:lnTo>
                  <a:pt x="0" y="0"/>
                </a:lnTo>
                <a:close/>
              </a:path>
            </a:pathLst>
          </a:custGeom>
          <a:blipFill>
            <a:blip r:embed="rId4">
              <a:extLst>
                <a:ext uri="{96DAC541-7B7A-43D3-8B79-37D633B846F1}">
                  <asvg:svgBlip xmlns:asvg="http://schemas.microsoft.com/office/drawing/2016/SVG/main" r:embed="rId5"/>
                </a:ext>
              </a:extLst>
            </a:blip>
            <a:stretch>
              <a:fillRect l="-172" t="0" r="-172" b="0"/>
            </a:stretch>
          </a:blipFill>
        </p:spPr>
      </p:sp>
      <p:sp>
        <p:nvSpPr>
          <p:cNvPr name="TextBox 7" id="7"/>
          <p:cNvSpPr txBox="true"/>
          <p:nvPr/>
        </p:nvSpPr>
        <p:spPr>
          <a:xfrm rot="0">
            <a:off x="902046" y="632517"/>
            <a:ext cx="10916545" cy="881663"/>
          </a:xfrm>
          <a:prstGeom prst="rect">
            <a:avLst/>
          </a:prstGeom>
        </p:spPr>
        <p:txBody>
          <a:bodyPr anchor="t" rtlCol="false" tIns="0" lIns="0" bIns="0" rIns="0">
            <a:spAutoFit/>
          </a:bodyPr>
          <a:lstStyle/>
          <a:p>
            <a:pPr algn="l">
              <a:lnSpc>
                <a:spcPts val="6312"/>
              </a:lnSpc>
            </a:pPr>
            <a:r>
              <a:rPr lang="en-US" sz="5062">
                <a:solidFill>
                  <a:srgbClr val="1B1B27"/>
                </a:solidFill>
                <a:latin typeface="Corben"/>
                <a:ea typeface="Corben"/>
                <a:cs typeface="Corben"/>
                <a:sym typeface="Corben"/>
              </a:rPr>
              <a:t>Funnel Dataset: The Merged Journey</a:t>
            </a:r>
          </a:p>
        </p:txBody>
      </p:sp>
      <p:sp>
        <p:nvSpPr>
          <p:cNvPr name="TextBox 8" id="8"/>
          <p:cNvSpPr txBox="true"/>
          <p:nvPr/>
        </p:nvSpPr>
        <p:spPr>
          <a:xfrm rot="0">
            <a:off x="902046" y="1961112"/>
            <a:ext cx="7927629" cy="1375886"/>
          </a:xfrm>
          <a:prstGeom prst="rect">
            <a:avLst/>
          </a:prstGeom>
        </p:spPr>
        <p:txBody>
          <a:bodyPr anchor="t" rtlCol="false" tIns="0" lIns="0" bIns="0" rIns="0">
            <a:spAutoFit/>
          </a:bodyPr>
          <a:lstStyle/>
          <a:p>
            <a:pPr algn="l">
              <a:lnSpc>
                <a:spcPts val="3506"/>
              </a:lnSpc>
            </a:pPr>
            <a:r>
              <a:rPr lang="en-US" sz="2199">
                <a:solidFill>
                  <a:srgbClr val="404155"/>
                </a:solidFill>
                <a:latin typeface="Corben"/>
                <a:ea typeface="Corben"/>
                <a:cs typeface="Corben"/>
                <a:sym typeface="Corben"/>
              </a:rPr>
              <a:t>The Funnel dataset is the culmination of our data integration efforts, merging information from all previous stages to provide a holistic view of each candidate's journey.</a:t>
            </a:r>
          </a:p>
        </p:txBody>
      </p:sp>
      <p:sp>
        <p:nvSpPr>
          <p:cNvPr name="TextBox 9" id="9"/>
          <p:cNvSpPr txBox="true"/>
          <p:nvPr/>
        </p:nvSpPr>
        <p:spPr>
          <a:xfrm rot="0">
            <a:off x="902046" y="3430191"/>
            <a:ext cx="7927629" cy="937736"/>
          </a:xfrm>
          <a:prstGeom prst="rect">
            <a:avLst/>
          </a:prstGeom>
        </p:spPr>
        <p:txBody>
          <a:bodyPr anchor="t" rtlCol="false" tIns="0" lIns="0" bIns="0" rIns="0">
            <a:spAutoFit/>
          </a:bodyPr>
          <a:lstStyle/>
          <a:p>
            <a:pPr algn="l" marL="431202" indent="-143734" lvl="2">
              <a:lnSpc>
                <a:spcPts val="3506"/>
              </a:lnSpc>
              <a:buFont typeface="Arial"/>
              <a:buChar char="⚬"/>
            </a:pPr>
            <a:r>
              <a:rPr lang="en-US" b="true" sz="2199">
                <a:solidFill>
                  <a:srgbClr val="404155"/>
                </a:solidFill>
                <a:latin typeface="Corben Bold"/>
                <a:ea typeface="Corben Bold"/>
                <a:cs typeface="Corben Bold"/>
                <a:sym typeface="Corben Bold"/>
              </a:rPr>
              <a:t>Structure:</a:t>
            </a:r>
            <a:r>
              <a:rPr lang="en-US" sz="2199">
                <a:solidFill>
                  <a:srgbClr val="404155"/>
                </a:solidFill>
                <a:latin typeface="Corben"/>
                <a:ea typeface="Corben"/>
                <a:cs typeface="Corben"/>
                <a:sym typeface="Corben"/>
              </a:rPr>
              <a:t> A combined dataset, centrally organised by Lead IDs.</a:t>
            </a:r>
          </a:p>
        </p:txBody>
      </p:sp>
      <p:sp>
        <p:nvSpPr>
          <p:cNvPr name="TextBox 10" id="10"/>
          <p:cNvSpPr txBox="true"/>
          <p:nvPr/>
        </p:nvSpPr>
        <p:spPr>
          <a:xfrm rot="0">
            <a:off x="902046" y="4345191"/>
            <a:ext cx="7927629" cy="1375886"/>
          </a:xfrm>
          <a:prstGeom prst="rect">
            <a:avLst/>
          </a:prstGeom>
        </p:spPr>
        <p:txBody>
          <a:bodyPr anchor="t" rtlCol="false" tIns="0" lIns="0" bIns="0" rIns="0">
            <a:spAutoFit/>
          </a:bodyPr>
          <a:lstStyle/>
          <a:p>
            <a:pPr algn="l" marL="431202" indent="-143734" lvl="2">
              <a:lnSpc>
                <a:spcPts val="3506"/>
              </a:lnSpc>
              <a:buFont typeface="Arial"/>
              <a:buChar char="⚬"/>
            </a:pPr>
            <a:r>
              <a:rPr lang="en-US" b="true" sz="2199">
                <a:solidFill>
                  <a:srgbClr val="404155"/>
                </a:solidFill>
                <a:latin typeface="Corben Bold"/>
                <a:ea typeface="Corben Bold"/>
                <a:cs typeface="Corben Bold"/>
                <a:sym typeface="Corben Bold"/>
              </a:rPr>
              <a:t>Comprehensive Tracking:</a:t>
            </a:r>
            <a:r>
              <a:rPr lang="en-US" sz="2199">
                <a:solidFill>
                  <a:srgbClr val="404155"/>
                </a:solidFill>
                <a:latin typeface="Corben"/>
                <a:ea typeface="Corben"/>
                <a:cs typeface="Corben"/>
                <a:sym typeface="Corben"/>
              </a:rPr>
              <a:t> Allows for end-to-end tracking of every candidate, from their initial interaction as a lead through to their final enrolment status.</a:t>
            </a:r>
          </a:p>
        </p:txBody>
      </p:sp>
      <p:sp>
        <p:nvSpPr>
          <p:cNvPr name="TextBox 11" id="11"/>
          <p:cNvSpPr txBox="true"/>
          <p:nvPr/>
        </p:nvSpPr>
        <p:spPr>
          <a:xfrm rot="0">
            <a:off x="902046" y="5672585"/>
            <a:ext cx="7927629" cy="1814036"/>
          </a:xfrm>
          <a:prstGeom prst="rect">
            <a:avLst/>
          </a:prstGeom>
        </p:spPr>
        <p:txBody>
          <a:bodyPr anchor="t" rtlCol="false" tIns="0" lIns="0" bIns="0" rIns="0">
            <a:spAutoFit/>
          </a:bodyPr>
          <a:lstStyle/>
          <a:p>
            <a:pPr algn="l" marL="431202" indent="-143734" lvl="2">
              <a:lnSpc>
                <a:spcPts val="3506"/>
              </a:lnSpc>
              <a:buFont typeface="Arial"/>
              <a:buChar char="⚬"/>
            </a:pPr>
            <a:r>
              <a:rPr lang="en-US" b="true" sz="2199">
                <a:solidFill>
                  <a:srgbClr val="404155"/>
                </a:solidFill>
                <a:latin typeface="Corben Bold"/>
                <a:ea typeface="Corben Bold"/>
                <a:cs typeface="Corben Bold"/>
                <a:sym typeface="Corben Bold"/>
              </a:rPr>
              <a:t>Key for Analysis:</a:t>
            </a:r>
            <a:r>
              <a:rPr lang="en-US" sz="2199">
                <a:solidFill>
                  <a:srgbClr val="404155"/>
                </a:solidFill>
                <a:latin typeface="Corben"/>
                <a:ea typeface="Corben"/>
                <a:cs typeface="Corben"/>
                <a:sym typeface="Corben"/>
              </a:rPr>
              <a:t> Essential for calculating conversion rates between each stage, identifying precise drop-off points, and understanding the overall efficiency of the MBA admissions funnel.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892073" y="1264596"/>
            <a:ext cx="16385972" cy="853678"/>
          </a:xfrm>
          <a:prstGeom prst="rect">
            <a:avLst/>
          </a:prstGeom>
        </p:spPr>
        <p:txBody>
          <a:bodyPr anchor="t" rtlCol="false" tIns="0" lIns="0" bIns="0" rIns="0">
            <a:spAutoFit/>
          </a:bodyPr>
          <a:lstStyle/>
          <a:p>
            <a:pPr algn="l">
              <a:lnSpc>
                <a:spcPts val="6249"/>
              </a:lnSpc>
            </a:pPr>
            <a:r>
              <a:rPr lang="en-US" sz="4999">
                <a:solidFill>
                  <a:srgbClr val="1B1B27"/>
                </a:solidFill>
                <a:latin typeface="Corben"/>
                <a:ea typeface="Corben"/>
                <a:cs typeface="Corben"/>
                <a:sym typeface="Corben"/>
              </a:rPr>
              <a:t>Analytical Approaches: Uncovering Data Relationships</a:t>
            </a:r>
          </a:p>
        </p:txBody>
      </p:sp>
      <p:sp>
        <p:nvSpPr>
          <p:cNvPr name="TextBox 7" id="7"/>
          <p:cNvSpPr txBox="true"/>
          <p:nvPr/>
        </p:nvSpPr>
        <p:spPr>
          <a:xfrm rot="0">
            <a:off x="892073" y="2251624"/>
            <a:ext cx="16503853" cy="452438"/>
          </a:xfrm>
          <a:prstGeom prst="rect">
            <a:avLst/>
          </a:prstGeom>
        </p:spPr>
        <p:txBody>
          <a:bodyPr anchor="t" rtlCol="false" tIns="0" lIns="0" bIns="0" rIns="0">
            <a:spAutoFit/>
          </a:bodyPr>
          <a:lstStyle/>
          <a:p>
            <a:pPr algn="l">
              <a:lnSpc>
                <a:spcPts val="3186"/>
              </a:lnSpc>
            </a:pPr>
            <a:r>
              <a:rPr lang="en-US" sz="2000">
                <a:solidFill>
                  <a:srgbClr val="404155"/>
                </a:solidFill>
                <a:latin typeface="Corben"/>
                <a:ea typeface="Corben"/>
                <a:cs typeface="Corben"/>
                <a:sym typeface="Corben"/>
              </a:rPr>
              <a:t>Our analysis employed a multi-faceted approach to understand data characteristics and relationships:</a:t>
            </a:r>
          </a:p>
        </p:txBody>
      </p:sp>
      <p:sp>
        <p:nvSpPr>
          <p:cNvPr name="TextBox 8" id="8"/>
          <p:cNvSpPr txBox="true"/>
          <p:nvPr/>
        </p:nvSpPr>
        <p:spPr>
          <a:xfrm rot="0">
            <a:off x="892073" y="3334198"/>
            <a:ext cx="3823545" cy="496938"/>
          </a:xfrm>
          <a:prstGeom prst="rect">
            <a:avLst/>
          </a:prstGeom>
        </p:spPr>
        <p:txBody>
          <a:bodyPr anchor="t" rtlCol="false" tIns="0" lIns="0" bIns="0" rIns="0">
            <a:spAutoFit/>
          </a:bodyPr>
          <a:lstStyle/>
          <a:p>
            <a:pPr algn="l">
              <a:lnSpc>
                <a:spcPts val="3748"/>
              </a:lnSpc>
            </a:pPr>
            <a:r>
              <a:rPr lang="en-US" sz="3000">
                <a:solidFill>
                  <a:srgbClr val="1B1B27"/>
                </a:solidFill>
                <a:latin typeface="Corben"/>
                <a:ea typeface="Corben"/>
                <a:cs typeface="Corben"/>
                <a:sym typeface="Corben"/>
              </a:rPr>
              <a:t>Univariate Analysis</a:t>
            </a:r>
          </a:p>
        </p:txBody>
      </p:sp>
      <p:sp>
        <p:nvSpPr>
          <p:cNvPr name="TextBox 9" id="9"/>
          <p:cNvSpPr txBox="true"/>
          <p:nvPr/>
        </p:nvSpPr>
        <p:spPr>
          <a:xfrm rot="0">
            <a:off x="892073" y="3933530"/>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Distribution:</a:t>
            </a:r>
            <a:r>
              <a:rPr lang="en-US" sz="2000">
                <a:solidFill>
                  <a:srgbClr val="404155"/>
                </a:solidFill>
                <a:latin typeface="Corben"/>
                <a:ea typeface="Corben"/>
                <a:cs typeface="Corben"/>
                <a:sym typeface="Corben"/>
              </a:rPr>
              <a:t> Examined the spread and shape of individual variables.</a:t>
            </a:r>
          </a:p>
        </p:txBody>
      </p:sp>
      <p:sp>
        <p:nvSpPr>
          <p:cNvPr name="TextBox 10" id="10"/>
          <p:cNvSpPr txBox="true"/>
          <p:nvPr/>
        </p:nvSpPr>
        <p:spPr>
          <a:xfrm rot="0">
            <a:off x="892073" y="4838252"/>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Frequency:</a:t>
            </a:r>
            <a:r>
              <a:rPr lang="en-US" sz="2000">
                <a:solidFill>
                  <a:srgbClr val="404155"/>
                </a:solidFill>
                <a:latin typeface="Corben"/>
                <a:ea typeface="Corben"/>
                <a:cs typeface="Corben"/>
                <a:sym typeface="Corben"/>
              </a:rPr>
              <a:t> Analyzed the occurrences of distinct values within a variable.</a:t>
            </a:r>
          </a:p>
        </p:txBody>
      </p:sp>
      <p:sp>
        <p:nvSpPr>
          <p:cNvPr name="TextBox 11" id="11"/>
          <p:cNvSpPr txBox="true"/>
          <p:nvPr/>
        </p:nvSpPr>
        <p:spPr>
          <a:xfrm rot="0">
            <a:off x="892073" y="6041974"/>
            <a:ext cx="3823545" cy="496938"/>
          </a:xfrm>
          <a:prstGeom prst="rect">
            <a:avLst/>
          </a:prstGeom>
        </p:spPr>
        <p:txBody>
          <a:bodyPr anchor="t" rtlCol="false" tIns="0" lIns="0" bIns="0" rIns="0">
            <a:spAutoFit/>
          </a:bodyPr>
          <a:lstStyle/>
          <a:p>
            <a:pPr algn="l">
              <a:lnSpc>
                <a:spcPts val="3748"/>
              </a:lnSpc>
            </a:pPr>
            <a:r>
              <a:rPr lang="en-US" sz="3000">
                <a:solidFill>
                  <a:srgbClr val="1B1B27"/>
                </a:solidFill>
                <a:latin typeface="Corben"/>
                <a:ea typeface="Corben"/>
                <a:cs typeface="Corben"/>
                <a:sym typeface="Corben"/>
              </a:rPr>
              <a:t>Bivariate Analysis</a:t>
            </a:r>
          </a:p>
        </p:txBody>
      </p:sp>
      <p:sp>
        <p:nvSpPr>
          <p:cNvPr name="TextBox 12" id="12"/>
          <p:cNvSpPr txBox="true"/>
          <p:nvPr/>
        </p:nvSpPr>
        <p:spPr>
          <a:xfrm rot="0">
            <a:off x="892073" y="6641306"/>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Leads vs. Spend:</a:t>
            </a:r>
            <a:r>
              <a:rPr lang="en-US" sz="2000">
                <a:solidFill>
                  <a:srgbClr val="404155"/>
                </a:solidFill>
                <a:latin typeface="Corben"/>
                <a:ea typeface="Corben"/>
                <a:cs typeface="Corben"/>
                <a:sym typeface="Corben"/>
              </a:rPr>
              <a:t> Investigated the correlation between marketing expenditure and lead generation.</a:t>
            </a:r>
          </a:p>
        </p:txBody>
      </p:sp>
      <p:sp>
        <p:nvSpPr>
          <p:cNvPr name="TextBox 13" id="13"/>
          <p:cNvSpPr txBox="true"/>
          <p:nvPr/>
        </p:nvSpPr>
        <p:spPr>
          <a:xfrm rot="0">
            <a:off x="892073" y="7546029"/>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Test Score vs. Enrollment:</a:t>
            </a:r>
            <a:r>
              <a:rPr lang="en-US" sz="2000">
                <a:solidFill>
                  <a:srgbClr val="404155"/>
                </a:solidFill>
                <a:latin typeface="Corben"/>
                <a:ea typeface="Corben"/>
                <a:cs typeface="Corben"/>
                <a:sym typeface="Corben"/>
              </a:rPr>
              <a:t> Explored the relationship between academic performance and successful enrollment.</a:t>
            </a:r>
          </a:p>
        </p:txBody>
      </p:sp>
      <p:sp>
        <p:nvSpPr>
          <p:cNvPr name="TextBox 14" id="14"/>
          <p:cNvSpPr txBox="true"/>
          <p:nvPr/>
        </p:nvSpPr>
        <p:spPr>
          <a:xfrm rot="0">
            <a:off x="9464431" y="3334198"/>
            <a:ext cx="3883971" cy="496938"/>
          </a:xfrm>
          <a:prstGeom prst="rect">
            <a:avLst/>
          </a:prstGeom>
        </p:spPr>
        <p:txBody>
          <a:bodyPr anchor="t" rtlCol="false" tIns="0" lIns="0" bIns="0" rIns="0">
            <a:spAutoFit/>
          </a:bodyPr>
          <a:lstStyle/>
          <a:p>
            <a:pPr algn="l">
              <a:lnSpc>
                <a:spcPts val="3748"/>
              </a:lnSpc>
            </a:pPr>
            <a:r>
              <a:rPr lang="en-US" sz="3000">
                <a:solidFill>
                  <a:srgbClr val="1B1B27"/>
                </a:solidFill>
                <a:latin typeface="Corben"/>
                <a:ea typeface="Corben"/>
                <a:cs typeface="Corben"/>
                <a:sym typeface="Corben"/>
              </a:rPr>
              <a:t>Multivariate Analysis</a:t>
            </a:r>
          </a:p>
        </p:txBody>
      </p:sp>
      <p:sp>
        <p:nvSpPr>
          <p:cNvPr name="TextBox 15" id="15"/>
          <p:cNvSpPr txBox="true"/>
          <p:nvPr/>
        </p:nvSpPr>
        <p:spPr>
          <a:xfrm rot="0">
            <a:off x="9464431" y="3933530"/>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Correlation Matrix:</a:t>
            </a:r>
            <a:r>
              <a:rPr lang="en-US" sz="2000">
                <a:solidFill>
                  <a:srgbClr val="404155"/>
                </a:solidFill>
                <a:latin typeface="Corben"/>
                <a:ea typeface="Corben"/>
                <a:cs typeface="Corben"/>
                <a:sym typeface="Corben"/>
              </a:rPr>
              <a:t> Identified linear relationships among multiple variables.</a:t>
            </a:r>
          </a:p>
        </p:txBody>
      </p:sp>
      <p:sp>
        <p:nvSpPr>
          <p:cNvPr name="TextBox 16" id="16"/>
          <p:cNvSpPr txBox="true"/>
          <p:nvPr/>
        </p:nvSpPr>
        <p:spPr>
          <a:xfrm rot="0">
            <a:off x="9464431" y="4838252"/>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Pairplots:</a:t>
            </a:r>
            <a:r>
              <a:rPr lang="en-US" sz="2000">
                <a:solidFill>
                  <a:srgbClr val="404155"/>
                </a:solidFill>
                <a:latin typeface="Corben"/>
                <a:ea typeface="Corben"/>
                <a:cs typeface="Corben"/>
                <a:sym typeface="Corben"/>
              </a:rPr>
              <a:t> Visualized relationships between all pairs of variables in a dataset.</a:t>
            </a:r>
          </a:p>
        </p:txBody>
      </p:sp>
      <p:sp>
        <p:nvSpPr>
          <p:cNvPr name="TextBox 17" id="17"/>
          <p:cNvSpPr txBox="true"/>
          <p:nvPr/>
        </p:nvSpPr>
        <p:spPr>
          <a:xfrm rot="0">
            <a:off x="9464431" y="6041974"/>
            <a:ext cx="5008921" cy="466725"/>
          </a:xfrm>
          <a:prstGeom prst="rect">
            <a:avLst/>
          </a:prstGeom>
        </p:spPr>
        <p:txBody>
          <a:bodyPr anchor="t" rtlCol="false" tIns="0" lIns="0" bIns="0" rIns="0">
            <a:spAutoFit/>
          </a:bodyPr>
          <a:lstStyle/>
          <a:p>
            <a:pPr algn="l">
              <a:lnSpc>
                <a:spcPts val="3748"/>
              </a:lnSpc>
            </a:pPr>
            <a:r>
              <a:rPr lang="en-US" sz="3000">
                <a:solidFill>
                  <a:srgbClr val="1B1B27"/>
                </a:solidFill>
                <a:latin typeface="Corben"/>
                <a:ea typeface="Corben"/>
                <a:cs typeface="Corben"/>
                <a:sym typeface="Corben"/>
              </a:rPr>
              <a:t>Visualization Techniques</a:t>
            </a:r>
          </a:p>
        </p:txBody>
      </p:sp>
      <p:sp>
        <p:nvSpPr>
          <p:cNvPr name="TextBox 18" id="18"/>
          <p:cNvSpPr txBox="true"/>
          <p:nvPr/>
        </p:nvSpPr>
        <p:spPr>
          <a:xfrm rot="0">
            <a:off x="9464431" y="6641306"/>
            <a:ext cx="7941021" cy="45243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Histograms:</a:t>
            </a:r>
            <a:r>
              <a:rPr lang="en-US" sz="2000">
                <a:solidFill>
                  <a:srgbClr val="404155"/>
                </a:solidFill>
                <a:latin typeface="Corben"/>
                <a:ea typeface="Corben"/>
                <a:cs typeface="Corben"/>
                <a:sym typeface="Corben"/>
              </a:rPr>
              <a:t> Displayed data distribution.</a:t>
            </a:r>
          </a:p>
        </p:txBody>
      </p:sp>
      <p:sp>
        <p:nvSpPr>
          <p:cNvPr name="TextBox 19" id="19"/>
          <p:cNvSpPr txBox="true"/>
          <p:nvPr/>
        </p:nvSpPr>
        <p:spPr>
          <a:xfrm rot="0">
            <a:off x="9464431" y="7138245"/>
            <a:ext cx="7941021" cy="45243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Bar Charts:</a:t>
            </a:r>
            <a:r>
              <a:rPr lang="en-US" sz="2000">
                <a:solidFill>
                  <a:srgbClr val="404155"/>
                </a:solidFill>
                <a:latin typeface="Corben"/>
                <a:ea typeface="Corben"/>
                <a:cs typeface="Corben"/>
                <a:sym typeface="Corben"/>
              </a:rPr>
              <a:t> Compared categorical data.</a:t>
            </a:r>
          </a:p>
        </p:txBody>
      </p:sp>
      <p:sp>
        <p:nvSpPr>
          <p:cNvPr name="TextBox 20" id="20"/>
          <p:cNvSpPr txBox="true"/>
          <p:nvPr/>
        </p:nvSpPr>
        <p:spPr>
          <a:xfrm rot="0">
            <a:off x="9464431" y="7635183"/>
            <a:ext cx="7941021" cy="85248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Scatter Plots:</a:t>
            </a:r>
            <a:r>
              <a:rPr lang="en-US" sz="2000">
                <a:solidFill>
                  <a:srgbClr val="404155"/>
                </a:solidFill>
                <a:latin typeface="Corben"/>
                <a:ea typeface="Corben"/>
                <a:cs typeface="Corben"/>
                <a:sym typeface="Corben"/>
              </a:rPr>
              <a:t> Showed relationships between two numerical variables.</a:t>
            </a:r>
          </a:p>
        </p:txBody>
      </p:sp>
      <p:sp>
        <p:nvSpPr>
          <p:cNvPr name="TextBox 21" id="21"/>
          <p:cNvSpPr txBox="true"/>
          <p:nvPr/>
        </p:nvSpPr>
        <p:spPr>
          <a:xfrm rot="0">
            <a:off x="9464431" y="8539905"/>
            <a:ext cx="7941021" cy="452438"/>
          </a:xfrm>
          <a:prstGeom prst="rect">
            <a:avLst/>
          </a:prstGeom>
        </p:spPr>
        <p:txBody>
          <a:bodyPr anchor="t" rtlCol="false" tIns="0" lIns="0" bIns="0" rIns="0">
            <a:spAutoFit/>
          </a:bodyPr>
          <a:lstStyle/>
          <a:p>
            <a:pPr algn="l" marL="392113" indent="-130704" lvl="2">
              <a:lnSpc>
                <a:spcPts val="3186"/>
              </a:lnSpc>
              <a:buFont typeface="Arial"/>
              <a:buChar char="⚬"/>
            </a:pPr>
            <a:r>
              <a:rPr lang="en-US" b="true" sz="2000">
                <a:solidFill>
                  <a:srgbClr val="404155"/>
                </a:solidFill>
                <a:latin typeface="Corben Bold"/>
                <a:ea typeface="Corben Bold"/>
                <a:cs typeface="Corben Bold"/>
                <a:sym typeface="Corben Bold"/>
              </a:rPr>
              <a:t>Heatmaps:</a:t>
            </a:r>
            <a:r>
              <a:rPr lang="en-US" sz="2000">
                <a:solidFill>
                  <a:srgbClr val="404155"/>
                </a:solidFill>
                <a:latin typeface="Corben"/>
                <a:ea typeface="Corben"/>
                <a:cs typeface="Corben"/>
                <a:sym typeface="Corben"/>
              </a:rPr>
              <a:t> Visualized correlation matrices.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992238" y="1305077"/>
            <a:ext cx="15677407" cy="943127"/>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Feature Engineering: Crafting Predictive Power</a:t>
            </a:r>
          </a:p>
        </p:txBody>
      </p:sp>
      <p:sp>
        <p:nvSpPr>
          <p:cNvPr name="TextBox 7" id="7"/>
          <p:cNvSpPr txBox="true"/>
          <p:nvPr/>
        </p:nvSpPr>
        <p:spPr>
          <a:xfrm rot="0">
            <a:off x="992238" y="2501951"/>
            <a:ext cx="16303523"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Feature engineering is crucial for extracting more information from raw data, enhancing model performance. We focused on:</a:t>
            </a:r>
          </a:p>
        </p:txBody>
      </p:sp>
      <p:sp>
        <p:nvSpPr>
          <p:cNvPr name="TextBox 8" id="8"/>
          <p:cNvSpPr txBox="true"/>
          <p:nvPr/>
        </p:nvSpPr>
        <p:spPr>
          <a:xfrm rot="0">
            <a:off x="992238" y="4145013"/>
            <a:ext cx="4252912" cy="569709"/>
          </a:xfrm>
          <a:prstGeom prst="rect">
            <a:avLst/>
          </a:prstGeom>
        </p:spPr>
        <p:txBody>
          <a:bodyPr anchor="t" rtlCol="false" tIns="0" lIns="0" bIns="0" rIns="0">
            <a:spAutoFit/>
          </a:bodyPr>
          <a:lstStyle/>
          <a:p>
            <a:pPr algn="l">
              <a:lnSpc>
                <a:spcPts val="4125"/>
              </a:lnSpc>
            </a:pPr>
            <a:r>
              <a:rPr lang="en-US" sz="3311">
                <a:solidFill>
                  <a:srgbClr val="1B1B27"/>
                </a:solidFill>
                <a:latin typeface="Corben"/>
                <a:ea typeface="Corben"/>
                <a:cs typeface="Corben"/>
                <a:sym typeface="Corben"/>
              </a:rPr>
              <a:t>Derived Features</a:t>
            </a:r>
          </a:p>
        </p:txBody>
      </p:sp>
      <p:sp>
        <p:nvSpPr>
          <p:cNvPr name="TextBox 9" id="9"/>
          <p:cNvSpPr txBox="true"/>
          <p:nvPr/>
        </p:nvSpPr>
        <p:spPr>
          <a:xfrm rot="0">
            <a:off x="992238" y="4826794"/>
            <a:ext cx="7805890"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CTR (Click-Through Rate):</a:t>
            </a:r>
            <a:r>
              <a:rPr lang="en-US" sz="2187">
                <a:solidFill>
                  <a:srgbClr val="404155"/>
                </a:solidFill>
                <a:latin typeface="Corben"/>
                <a:ea typeface="Corben"/>
                <a:cs typeface="Corben"/>
                <a:sym typeface="Corben"/>
              </a:rPr>
              <a:t> Ratio of clicks to impressions.</a:t>
            </a:r>
          </a:p>
        </p:txBody>
      </p:sp>
      <p:sp>
        <p:nvSpPr>
          <p:cNvPr name="TextBox 10" id="10"/>
          <p:cNvSpPr txBox="true"/>
          <p:nvPr/>
        </p:nvSpPr>
        <p:spPr>
          <a:xfrm rot="0">
            <a:off x="992238" y="5833167"/>
            <a:ext cx="7805890" cy="500063"/>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CPL (Cost Per Lead):</a:t>
            </a:r>
            <a:r>
              <a:rPr lang="en-US" sz="2187">
                <a:solidFill>
                  <a:srgbClr val="404155"/>
                </a:solidFill>
                <a:latin typeface="Corben"/>
                <a:ea typeface="Corben"/>
                <a:cs typeface="Corben"/>
                <a:sym typeface="Corben"/>
              </a:rPr>
              <a:t> Cost of acquiring each lead.</a:t>
            </a:r>
          </a:p>
        </p:txBody>
      </p:sp>
      <p:sp>
        <p:nvSpPr>
          <p:cNvPr name="TextBox 11" id="11"/>
          <p:cNvSpPr txBox="true"/>
          <p:nvPr/>
        </p:nvSpPr>
        <p:spPr>
          <a:xfrm rot="0">
            <a:off x="992238" y="6385922"/>
            <a:ext cx="7805890"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Leads per Click:</a:t>
            </a:r>
            <a:r>
              <a:rPr lang="en-US" sz="2187">
                <a:solidFill>
                  <a:srgbClr val="404155"/>
                </a:solidFill>
                <a:latin typeface="Corben"/>
                <a:ea typeface="Corben"/>
                <a:cs typeface="Corben"/>
                <a:sym typeface="Corben"/>
              </a:rPr>
              <a:t> Efficiency of clicks in generating leads.</a:t>
            </a:r>
          </a:p>
        </p:txBody>
      </p:sp>
      <p:sp>
        <p:nvSpPr>
          <p:cNvPr name="TextBox 12" id="12"/>
          <p:cNvSpPr txBox="true"/>
          <p:nvPr/>
        </p:nvSpPr>
        <p:spPr>
          <a:xfrm rot="0">
            <a:off x="992238" y="7392295"/>
            <a:ext cx="7805890"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Conversion Time:</a:t>
            </a:r>
            <a:r>
              <a:rPr lang="en-US" sz="2187">
                <a:solidFill>
                  <a:srgbClr val="404155"/>
                </a:solidFill>
                <a:latin typeface="Corben"/>
                <a:ea typeface="Corben"/>
                <a:cs typeface="Corben"/>
                <a:sym typeface="Corben"/>
              </a:rPr>
              <a:t> Duration from initial interaction to conversion.</a:t>
            </a:r>
          </a:p>
        </p:txBody>
      </p:sp>
      <p:sp>
        <p:nvSpPr>
          <p:cNvPr name="TextBox 13" id="13"/>
          <p:cNvSpPr txBox="true"/>
          <p:nvPr/>
        </p:nvSpPr>
        <p:spPr>
          <a:xfrm rot="0">
            <a:off x="9499397" y="4145013"/>
            <a:ext cx="4741069" cy="569709"/>
          </a:xfrm>
          <a:prstGeom prst="rect">
            <a:avLst/>
          </a:prstGeom>
        </p:spPr>
        <p:txBody>
          <a:bodyPr anchor="t" rtlCol="false" tIns="0" lIns="0" bIns="0" rIns="0">
            <a:spAutoFit/>
          </a:bodyPr>
          <a:lstStyle/>
          <a:p>
            <a:pPr algn="l">
              <a:lnSpc>
                <a:spcPts val="4125"/>
              </a:lnSpc>
            </a:pPr>
            <a:r>
              <a:rPr lang="en-US" sz="3311">
                <a:solidFill>
                  <a:srgbClr val="1B1B27"/>
                </a:solidFill>
                <a:latin typeface="Corben"/>
                <a:ea typeface="Corben"/>
                <a:cs typeface="Corben"/>
                <a:sym typeface="Corben"/>
              </a:rPr>
              <a:t>Funnel &amp; ML Readiness</a:t>
            </a:r>
          </a:p>
        </p:txBody>
      </p:sp>
      <p:sp>
        <p:nvSpPr>
          <p:cNvPr name="TextBox 14" id="14"/>
          <p:cNvSpPr txBox="true"/>
          <p:nvPr/>
        </p:nvSpPr>
        <p:spPr>
          <a:xfrm rot="0">
            <a:off x="9499397" y="4826794"/>
            <a:ext cx="7805890"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Funnel Stages:</a:t>
            </a:r>
            <a:r>
              <a:rPr lang="en-US" sz="2187">
                <a:solidFill>
                  <a:srgbClr val="404155"/>
                </a:solidFill>
                <a:latin typeface="Corben"/>
                <a:ea typeface="Corben"/>
                <a:cs typeface="Corben"/>
                <a:sym typeface="Corben"/>
              </a:rPr>
              <a:t> Clearly defined stages of the customer journey (e.g., Lead, Application, Enrollment).</a:t>
            </a:r>
          </a:p>
        </p:txBody>
      </p:sp>
      <p:sp>
        <p:nvSpPr>
          <p:cNvPr name="TextBox 15" id="15"/>
          <p:cNvSpPr txBox="true"/>
          <p:nvPr/>
        </p:nvSpPr>
        <p:spPr>
          <a:xfrm rot="0">
            <a:off x="9499397" y="6286795"/>
            <a:ext cx="7805890" cy="1395413"/>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Categorical Encoding:</a:t>
            </a:r>
            <a:r>
              <a:rPr lang="en-US" sz="2187">
                <a:solidFill>
                  <a:srgbClr val="404155"/>
                </a:solidFill>
                <a:latin typeface="Corben"/>
                <a:ea typeface="Corben"/>
                <a:cs typeface="Corben"/>
                <a:sym typeface="Corben"/>
              </a:rPr>
              <a:t> Converted categorical variables into numerical format suitable for machine learning models.</a:t>
            </a:r>
          </a:p>
        </p:txBody>
      </p:sp>
      <p:sp>
        <p:nvSpPr>
          <p:cNvPr name="TextBox 16" id="16"/>
          <p:cNvSpPr txBox="true"/>
          <p:nvPr/>
        </p:nvSpPr>
        <p:spPr>
          <a:xfrm rot="0">
            <a:off x="9499397" y="7746797"/>
            <a:ext cx="7805890"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Scaling:</a:t>
            </a:r>
            <a:r>
              <a:rPr lang="en-US" sz="2187">
                <a:solidFill>
                  <a:srgbClr val="404155"/>
                </a:solidFill>
                <a:latin typeface="Corben"/>
                <a:ea typeface="Corben"/>
                <a:cs typeface="Corben"/>
                <a:sym typeface="Corben"/>
              </a:rPr>
              <a:t> Normalized numerical features to ensure they contribute equally to model training.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992238" y="1234230"/>
            <a:ext cx="15554477" cy="943127"/>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Funnel Visualization: Tracing the User Journey</a:t>
            </a:r>
          </a:p>
        </p:txBody>
      </p:sp>
      <p:sp>
        <p:nvSpPr>
          <p:cNvPr name="TextBox 7" id="7"/>
          <p:cNvSpPr txBox="true"/>
          <p:nvPr/>
        </p:nvSpPr>
        <p:spPr>
          <a:xfrm rot="0">
            <a:off x="992238" y="2572941"/>
            <a:ext cx="16303523" cy="947737"/>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Understanding user progression through the sales or conversion funnel is critical for identifying bottlenecks. Our funnel visualization highlighted:</a:t>
            </a:r>
          </a:p>
        </p:txBody>
      </p:sp>
      <p:sp>
        <p:nvSpPr>
          <p:cNvPr name="TextBox 8" id="8"/>
          <p:cNvSpPr txBox="true"/>
          <p:nvPr/>
        </p:nvSpPr>
        <p:spPr>
          <a:xfrm rot="0">
            <a:off x="1028700" y="3637778"/>
            <a:ext cx="4582868" cy="569709"/>
          </a:xfrm>
          <a:prstGeom prst="rect">
            <a:avLst/>
          </a:prstGeom>
        </p:spPr>
        <p:txBody>
          <a:bodyPr anchor="t" rtlCol="false" tIns="0" lIns="0" bIns="0" rIns="0">
            <a:spAutoFit/>
          </a:bodyPr>
          <a:lstStyle/>
          <a:p>
            <a:pPr algn="l">
              <a:lnSpc>
                <a:spcPts val="4125"/>
              </a:lnSpc>
            </a:pPr>
            <a:r>
              <a:rPr lang="en-US" sz="3311">
                <a:solidFill>
                  <a:srgbClr val="1B1B27"/>
                </a:solidFill>
                <a:latin typeface="Corben"/>
                <a:ea typeface="Corben"/>
                <a:cs typeface="Corben"/>
                <a:sym typeface="Corben"/>
              </a:rPr>
              <a:t>Key Stages &amp; Drop-offs</a:t>
            </a:r>
          </a:p>
        </p:txBody>
      </p:sp>
      <p:sp>
        <p:nvSpPr>
          <p:cNvPr name="TextBox 9" id="9"/>
          <p:cNvSpPr txBox="true"/>
          <p:nvPr/>
        </p:nvSpPr>
        <p:spPr>
          <a:xfrm rot="0">
            <a:off x="992238" y="4450128"/>
            <a:ext cx="13905186" cy="947814"/>
          </a:xfrm>
          <a:prstGeom prst="rect">
            <a:avLst/>
          </a:prstGeom>
        </p:spPr>
        <p:txBody>
          <a:bodyPr anchor="t" rtlCol="false" tIns="0" lIns="0" bIns="0" rIns="0">
            <a:spAutoFit/>
          </a:bodyPr>
          <a:lstStyle/>
          <a:p>
            <a:pPr algn="l" marL="428744" indent="-142915" lvl="2">
              <a:lnSpc>
                <a:spcPts val="3561"/>
              </a:lnSpc>
              <a:buFont typeface="Arial"/>
              <a:buChar char="⚬"/>
            </a:pPr>
            <a:r>
              <a:rPr lang="en-US" b="true" sz="2187">
                <a:solidFill>
                  <a:srgbClr val="404155"/>
                </a:solidFill>
                <a:latin typeface="Corben Bold"/>
                <a:ea typeface="Corben Bold"/>
                <a:cs typeface="Corben Bold"/>
                <a:sym typeface="Corben Bold"/>
              </a:rPr>
              <a:t>Leads → Applications → Test → Token → Enrolled:</a:t>
            </a:r>
          </a:p>
          <a:p>
            <a:pPr algn="l" marL="428744" indent="-142915" lvl="2">
              <a:lnSpc>
                <a:spcPts val="3561"/>
              </a:lnSpc>
            </a:pPr>
            <a:r>
              <a:rPr lang="en-US" sz="2187">
                <a:solidFill>
                  <a:srgbClr val="404155"/>
                </a:solidFill>
                <a:latin typeface="Corben"/>
                <a:ea typeface="Corben"/>
                <a:cs typeface="Corben"/>
                <a:sym typeface="Corben"/>
              </a:rPr>
              <a:t> The defined pathway users follow.</a:t>
            </a:r>
          </a:p>
        </p:txBody>
      </p:sp>
      <p:sp>
        <p:nvSpPr>
          <p:cNvPr name="TextBox 10" id="10"/>
          <p:cNvSpPr txBox="true"/>
          <p:nvPr/>
        </p:nvSpPr>
        <p:spPr>
          <a:xfrm rot="0">
            <a:off x="992238" y="5378901"/>
            <a:ext cx="16916867" cy="947814"/>
          </a:xfrm>
          <a:prstGeom prst="rect">
            <a:avLst/>
          </a:prstGeom>
        </p:spPr>
        <p:txBody>
          <a:bodyPr anchor="t" rtlCol="false" tIns="0" lIns="0" bIns="0" rIns="0">
            <a:spAutoFit/>
          </a:bodyPr>
          <a:lstStyle/>
          <a:p>
            <a:pPr algn="l" marL="428744" indent="-142915" lvl="2">
              <a:lnSpc>
                <a:spcPts val="3561"/>
              </a:lnSpc>
              <a:buFont typeface="Arial"/>
              <a:buChar char="⚬"/>
            </a:pPr>
            <a:r>
              <a:rPr lang="en-US" b="true" sz="2187">
                <a:solidFill>
                  <a:srgbClr val="404155"/>
                </a:solidFill>
                <a:latin typeface="Corben Bold"/>
                <a:ea typeface="Corben Bold"/>
                <a:cs typeface="Corben Bold"/>
                <a:sym typeface="Corben Bold"/>
              </a:rPr>
              <a:t>Major Drop:</a:t>
            </a:r>
            <a:r>
              <a:rPr lang="en-US" sz="2187">
                <a:solidFill>
                  <a:srgbClr val="404155"/>
                </a:solidFill>
                <a:latin typeface="Corben"/>
                <a:ea typeface="Corben"/>
                <a:cs typeface="Corben"/>
                <a:sym typeface="Corben"/>
              </a:rPr>
              <a:t> </a:t>
            </a:r>
          </a:p>
          <a:p>
            <a:pPr algn="l" marL="428744" indent="-142915" lvl="2">
              <a:lnSpc>
                <a:spcPts val="3561"/>
              </a:lnSpc>
            </a:pPr>
            <a:r>
              <a:rPr lang="en-US" sz="2187">
                <a:solidFill>
                  <a:srgbClr val="404155"/>
                </a:solidFill>
                <a:latin typeface="Corben"/>
                <a:ea typeface="Corben"/>
                <a:cs typeface="Corben"/>
                <a:sym typeface="Corben"/>
              </a:rPr>
              <a:t>A significant reduction in users observed from the "Leads" to "Tests" stage, indicating a primary area for optimization.</a:t>
            </a:r>
          </a:p>
        </p:txBody>
      </p:sp>
      <p:sp>
        <p:nvSpPr>
          <p:cNvPr name="TextBox 11" id="11"/>
          <p:cNvSpPr txBox="true"/>
          <p:nvPr/>
        </p:nvSpPr>
        <p:spPr>
          <a:xfrm rot="0">
            <a:off x="963587" y="6519167"/>
            <a:ext cx="16628421" cy="947814"/>
          </a:xfrm>
          <a:prstGeom prst="rect">
            <a:avLst/>
          </a:prstGeom>
        </p:spPr>
        <p:txBody>
          <a:bodyPr anchor="t" rtlCol="false" tIns="0" lIns="0" bIns="0" rIns="0">
            <a:spAutoFit/>
          </a:bodyPr>
          <a:lstStyle/>
          <a:p>
            <a:pPr algn="l" marL="428744" indent="-142915" lvl="2">
              <a:lnSpc>
                <a:spcPts val="3561"/>
              </a:lnSpc>
              <a:buFont typeface="Arial"/>
              <a:buChar char="⚬"/>
            </a:pPr>
            <a:r>
              <a:rPr lang="en-US" b="true" sz="2187">
                <a:solidFill>
                  <a:srgbClr val="404155"/>
                </a:solidFill>
                <a:latin typeface="Corben Bold"/>
                <a:ea typeface="Corben Bold"/>
                <a:cs typeface="Corben Bold"/>
                <a:sym typeface="Corben Bold"/>
              </a:rPr>
              <a:t>Smaller Drop:</a:t>
            </a:r>
            <a:r>
              <a:rPr lang="en-US" sz="2187">
                <a:solidFill>
                  <a:srgbClr val="404155"/>
                </a:solidFill>
                <a:latin typeface="Corben"/>
                <a:ea typeface="Corben"/>
                <a:cs typeface="Corben"/>
                <a:sym typeface="Corben"/>
              </a:rPr>
              <a:t> </a:t>
            </a:r>
          </a:p>
          <a:p>
            <a:pPr algn="l" marL="428744" indent="-142915" lvl="2">
              <a:lnSpc>
                <a:spcPts val="3561"/>
              </a:lnSpc>
            </a:pPr>
            <a:r>
              <a:rPr lang="en-US" sz="2187">
                <a:solidFill>
                  <a:srgbClr val="404155"/>
                </a:solidFill>
                <a:latin typeface="Corben"/>
                <a:ea typeface="Corben"/>
                <a:cs typeface="Corben"/>
                <a:sym typeface="Corben"/>
              </a:rPr>
              <a:t>A less pronounced but still noticeable reduction from "Applications" to "Tokens," suggesting a secondary area for improvement.</a:t>
            </a:r>
          </a:p>
        </p:txBody>
      </p:sp>
      <p:sp>
        <p:nvSpPr>
          <p:cNvPr name="TextBox 12" id="12"/>
          <p:cNvSpPr txBox="true"/>
          <p:nvPr/>
        </p:nvSpPr>
        <p:spPr>
          <a:xfrm rot="0">
            <a:off x="844115" y="7705106"/>
            <a:ext cx="16599779" cy="947814"/>
          </a:xfrm>
          <a:prstGeom prst="rect">
            <a:avLst/>
          </a:prstGeom>
        </p:spPr>
        <p:txBody>
          <a:bodyPr anchor="t" rtlCol="false" tIns="0" lIns="0" bIns="0" rIns="0">
            <a:spAutoFit/>
          </a:bodyPr>
          <a:lstStyle/>
          <a:p>
            <a:pPr algn="l" marL="500003" indent="-166668" lvl="2">
              <a:lnSpc>
                <a:spcPts val="3561"/>
              </a:lnSpc>
              <a:buFont typeface="Arial"/>
              <a:buChar char="⚬"/>
            </a:pPr>
            <a:r>
              <a:rPr lang="en-US" b="true" sz="2187">
                <a:solidFill>
                  <a:srgbClr val="404155"/>
                </a:solidFill>
                <a:latin typeface="Corben Bold"/>
                <a:ea typeface="Corben Bold"/>
                <a:cs typeface="Corben Bold"/>
                <a:sym typeface="Corben Bold"/>
              </a:rPr>
              <a:t>Visulaisation:</a:t>
            </a:r>
          </a:p>
          <a:p>
            <a:pPr algn="l" marL="500003" indent="-166668" lvl="2">
              <a:lnSpc>
                <a:spcPts val="3561"/>
              </a:lnSpc>
            </a:pPr>
            <a:r>
              <a:rPr lang="en-US" sz="2187">
                <a:solidFill>
                  <a:srgbClr val="404155"/>
                </a:solidFill>
                <a:latin typeface="Corben"/>
                <a:ea typeface="Corben"/>
                <a:cs typeface="Corben"/>
                <a:sym typeface="Corben"/>
              </a:rPr>
              <a:t> Visualizing the funnel provides an intuitive overview of conversion rates and pinpoints stages where users disengage.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825551" y="770334"/>
            <a:ext cx="12956677" cy="794147"/>
          </a:xfrm>
          <a:prstGeom prst="rect">
            <a:avLst/>
          </a:prstGeom>
        </p:spPr>
        <p:txBody>
          <a:bodyPr anchor="t" rtlCol="false" tIns="0" lIns="0" bIns="0" rIns="0">
            <a:spAutoFit/>
          </a:bodyPr>
          <a:lstStyle/>
          <a:p>
            <a:pPr algn="l">
              <a:lnSpc>
                <a:spcPts val="5750"/>
              </a:lnSpc>
            </a:pPr>
            <a:r>
              <a:rPr lang="en-US" sz="4625">
                <a:solidFill>
                  <a:srgbClr val="1B1B27"/>
                </a:solidFill>
                <a:latin typeface="Corben"/>
                <a:ea typeface="Corben"/>
                <a:cs typeface="Corben"/>
                <a:sym typeface="Corben"/>
              </a:rPr>
              <a:t>Funnel Analysis: Quantifying Conversion Flow</a:t>
            </a:r>
          </a:p>
        </p:txBody>
      </p:sp>
      <p:sp>
        <p:nvSpPr>
          <p:cNvPr name="TextBox 7" id="7"/>
          <p:cNvSpPr txBox="true"/>
          <p:nvPr/>
        </p:nvSpPr>
        <p:spPr>
          <a:xfrm rot="0">
            <a:off x="825551" y="1893246"/>
            <a:ext cx="16636898"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A detailed look at the numbers at each stage of the funnel reveals conversion efficiency and potential areas for intervention:</a:t>
            </a:r>
          </a:p>
        </p:txBody>
      </p:sp>
      <p:sp>
        <p:nvSpPr>
          <p:cNvPr name="TextBox 8" id="8"/>
          <p:cNvSpPr txBox="true"/>
          <p:nvPr/>
        </p:nvSpPr>
        <p:spPr>
          <a:xfrm rot="0">
            <a:off x="825551" y="3025378"/>
            <a:ext cx="3937997" cy="549773"/>
          </a:xfrm>
          <a:prstGeom prst="rect">
            <a:avLst/>
          </a:prstGeom>
        </p:spPr>
        <p:txBody>
          <a:bodyPr anchor="t" rtlCol="false" tIns="0" lIns="0" bIns="0" rIns="0">
            <a:spAutoFit/>
          </a:bodyPr>
          <a:lstStyle/>
          <a:p>
            <a:pPr algn="ctr">
              <a:lnSpc>
                <a:spcPts val="6123"/>
              </a:lnSpc>
            </a:pPr>
            <a:r>
              <a:rPr lang="en-US" sz="6124">
                <a:solidFill>
                  <a:srgbClr val="404155"/>
                </a:solidFill>
                <a:latin typeface="Corben"/>
                <a:ea typeface="Corben"/>
                <a:cs typeface="Corben"/>
                <a:sym typeface="Corben"/>
              </a:rPr>
              <a:t>~19.9K</a:t>
            </a:r>
          </a:p>
        </p:txBody>
      </p:sp>
      <p:sp>
        <p:nvSpPr>
          <p:cNvPr name="TextBox 9" id="9"/>
          <p:cNvSpPr txBox="true"/>
          <p:nvPr/>
        </p:nvSpPr>
        <p:spPr>
          <a:xfrm rot="0">
            <a:off x="1320251" y="3831727"/>
            <a:ext cx="2948435" cy="406603"/>
          </a:xfrm>
          <a:prstGeom prst="rect">
            <a:avLst/>
          </a:prstGeom>
        </p:spPr>
        <p:txBody>
          <a:bodyPr anchor="t" rtlCol="false" tIns="0" lIns="0" bIns="0" rIns="0">
            <a:spAutoFit/>
          </a:bodyPr>
          <a:lstStyle/>
          <a:p>
            <a:pPr algn="ctr">
              <a:lnSpc>
                <a:spcPts val="2874"/>
              </a:lnSpc>
            </a:pPr>
            <a:r>
              <a:rPr lang="en-US" sz="2312">
                <a:solidFill>
                  <a:srgbClr val="404155"/>
                </a:solidFill>
                <a:latin typeface="Corben"/>
                <a:ea typeface="Corben"/>
                <a:cs typeface="Corben"/>
                <a:sym typeface="Corben"/>
              </a:rPr>
              <a:t>Leads Generated</a:t>
            </a:r>
          </a:p>
        </p:txBody>
      </p:sp>
      <p:sp>
        <p:nvSpPr>
          <p:cNvPr name="TextBox 10" id="10"/>
          <p:cNvSpPr txBox="true"/>
          <p:nvPr/>
        </p:nvSpPr>
        <p:spPr>
          <a:xfrm rot="0">
            <a:off x="825551" y="4236834"/>
            <a:ext cx="3937997" cy="1160459"/>
          </a:xfrm>
          <a:prstGeom prst="rect">
            <a:avLst/>
          </a:prstGeom>
        </p:spPr>
        <p:txBody>
          <a:bodyPr anchor="t" rtlCol="false" tIns="0" lIns="0" bIns="0" rIns="0">
            <a:spAutoFit/>
          </a:bodyPr>
          <a:lstStyle/>
          <a:p>
            <a:pPr algn="ctr">
              <a:lnSpc>
                <a:spcPts val="2937"/>
              </a:lnSpc>
            </a:pPr>
            <a:r>
              <a:rPr lang="en-US" sz="1812">
                <a:solidFill>
                  <a:srgbClr val="404155"/>
                </a:solidFill>
                <a:latin typeface="Corben"/>
                <a:ea typeface="Corben"/>
                <a:cs typeface="Corben"/>
                <a:sym typeface="Corben"/>
              </a:rPr>
              <a:t>The initial pool of potential customers attracted through various campaigns.</a:t>
            </a:r>
          </a:p>
        </p:txBody>
      </p:sp>
      <p:sp>
        <p:nvSpPr>
          <p:cNvPr name="TextBox 11" id="11"/>
          <p:cNvSpPr txBox="true"/>
          <p:nvPr/>
        </p:nvSpPr>
        <p:spPr>
          <a:xfrm rot="0">
            <a:off x="5058366" y="3025378"/>
            <a:ext cx="3938140" cy="549773"/>
          </a:xfrm>
          <a:prstGeom prst="rect">
            <a:avLst/>
          </a:prstGeom>
        </p:spPr>
        <p:txBody>
          <a:bodyPr anchor="t" rtlCol="false" tIns="0" lIns="0" bIns="0" rIns="0">
            <a:spAutoFit/>
          </a:bodyPr>
          <a:lstStyle/>
          <a:p>
            <a:pPr algn="ctr">
              <a:lnSpc>
                <a:spcPts val="6123"/>
              </a:lnSpc>
            </a:pPr>
            <a:r>
              <a:rPr lang="en-US" sz="6124">
                <a:solidFill>
                  <a:srgbClr val="404155"/>
                </a:solidFill>
                <a:latin typeface="Corben"/>
                <a:ea typeface="Corben"/>
                <a:cs typeface="Corben"/>
                <a:sym typeface="Corben"/>
              </a:rPr>
              <a:t>~5-6K</a:t>
            </a:r>
          </a:p>
        </p:txBody>
      </p:sp>
      <p:sp>
        <p:nvSpPr>
          <p:cNvPr name="TextBox 12" id="12"/>
          <p:cNvSpPr txBox="true"/>
          <p:nvPr/>
        </p:nvSpPr>
        <p:spPr>
          <a:xfrm rot="0">
            <a:off x="5503364" y="3831727"/>
            <a:ext cx="3048000" cy="406603"/>
          </a:xfrm>
          <a:prstGeom prst="rect">
            <a:avLst/>
          </a:prstGeom>
        </p:spPr>
        <p:txBody>
          <a:bodyPr anchor="t" rtlCol="false" tIns="0" lIns="0" bIns="0" rIns="0">
            <a:spAutoFit/>
          </a:bodyPr>
          <a:lstStyle/>
          <a:p>
            <a:pPr algn="ctr">
              <a:lnSpc>
                <a:spcPts val="2874"/>
              </a:lnSpc>
            </a:pPr>
            <a:r>
              <a:rPr lang="en-US" sz="2312">
                <a:solidFill>
                  <a:srgbClr val="404155"/>
                </a:solidFill>
                <a:latin typeface="Corben"/>
                <a:ea typeface="Corben"/>
                <a:cs typeface="Corben"/>
                <a:sym typeface="Corben"/>
              </a:rPr>
              <a:t>Applications Received</a:t>
            </a:r>
          </a:p>
        </p:txBody>
      </p:sp>
      <p:sp>
        <p:nvSpPr>
          <p:cNvPr name="TextBox 13" id="13"/>
          <p:cNvSpPr txBox="true"/>
          <p:nvPr/>
        </p:nvSpPr>
        <p:spPr>
          <a:xfrm rot="0">
            <a:off x="5058366" y="4236834"/>
            <a:ext cx="3938140" cy="1160459"/>
          </a:xfrm>
          <a:prstGeom prst="rect">
            <a:avLst/>
          </a:prstGeom>
        </p:spPr>
        <p:txBody>
          <a:bodyPr anchor="t" rtlCol="false" tIns="0" lIns="0" bIns="0" rIns="0">
            <a:spAutoFit/>
          </a:bodyPr>
          <a:lstStyle/>
          <a:p>
            <a:pPr algn="ctr">
              <a:lnSpc>
                <a:spcPts val="2937"/>
              </a:lnSpc>
            </a:pPr>
            <a:r>
              <a:rPr lang="en-US" sz="1812">
                <a:solidFill>
                  <a:srgbClr val="404155"/>
                </a:solidFill>
                <a:latin typeface="Corben"/>
                <a:ea typeface="Corben"/>
                <a:cs typeface="Corben"/>
                <a:sym typeface="Corben"/>
              </a:rPr>
              <a:t>A substantial drop from leads, indicating the first major filter in the journey.</a:t>
            </a:r>
          </a:p>
        </p:txBody>
      </p:sp>
      <p:sp>
        <p:nvSpPr>
          <p:cNvPr name="TextBox 14" id="14"/>
          <p:cNvSpPr txBox="true"/>
          <p:nvPr/>
        </p:nvSpPr>
        <p:spPr>
          <a:xfrm rot="0">
            <a:off x="9291342" y="3025378"/>
            <a:ext cx="3938140" cy="549773"/>
          </a:xfrm>
          <a:prstGeom prst="rect">
            <a:avLst/>
          </a:prstGeom>
        </p:spPr>
        <p:txBody>
          <a:bodyPr anchor="t" rtlCol="false" tIns="0" lIns="0" bIns="0" rIns="0">
            <a:spAutoFit/>
          </a:bodyPr>
          <a:lstStyle/>
          <a:p>
            <a:pPr algn="ctr">
              <a:lnSpc>
                <a:spcPts val="6123"/>
              </a:lnSpc>
            </a:pPr>
            <a:r>
              <a:rPr lang="en-US" sz="6124">
                <a:solidFill>
                  <a:srgbClr val="404155"/>
                </a:solidFill>
                <a:latin typeface="Corben"/>
                <a:ea typeface="Corben"/>
                <a:cs typeface="Corben"/>
                <a:sym typeface="Corben"/>
              </a:rPr>
              <a:t>~200-500</a:t>
            </a:r>
          </a:p>
        </p:txBody>
      </p:sp>
      <p:sp>
        <p:nvSpPr>
          <p:cNvPr name="TextBox 15" id="15"/>
          <p:cNvSpPr txBox="true"/>
          <p:nvPr/>
        </p:nvSpPr>
        <p:spPr>
          <a:xfrm rot="0">
            <a:off x="9786195" y="3831727"/>
            <a:ext cx="2948435" cy="406603"/>
          </a:xfrm>
          <a:prstGeom prst="rect">
            <a:avLst/>
          </a:prstGeom>
        </p:spPr>
        <p:txBody>
          <a:bodyPr anchor="t" rtlCol="false" tIns="0" lIns="0" bIns="0" rIns="0">
            <a:spAutoFit/>
          </a:bodyPr>
          <a:lstStyle/>
          <a:p>
            <a:pPr algn="ctr">
              <a:lnSpc>
                <a:spcPts val="2874"/>
              </a:lnSpc>
            </a:pPr>
            <a:r>
              <a:rPr lang="en-US" sz="2312">
                <a:solidFill>
                  <a:srgbClr val="404155"/>
                </a:solidFill>
                <a:latin typeface="Corben"/>
                <a:ea typeface="Corben"/>
                <a:cs typeface="Corben"/>
                <a:sym typeface="Corben"/>
              </a:rPr>
              <a:t>Tests Completed</a:t>
            </a:r>
          </a:p>
        </p:txBody>
      </p:sp>
      <p:sp>
        <p:nvSpPr>
          <p:cNvPr name="TextBox 16" id="16"/>
          <p:cNvSpPr txBox="true"/>
          <p:nvPr/>
        </p:nvSpPr>
        <p:spPr>
          <a:xfrm rot="0">
            <a:off x="9291342" y="4236834"/>
            <a:ext cx="3938140" cy="1160459"/>
          </a:xfrm>
          <a:prstGeom prst="rect">
            <a:avLst/>
          </a:prstGeom>
        </p:spPr>
        <p:txBody>
          <a:bodyPr anchor="t" rtlCol="false" tIns="0" lIns="0" bIns="0" rIns="0">
            <a:spAutoFit/>
          </a:bodyPr>
          <a:lstStyle/>
          <a:p>
            <a:pPr algn="ctr">
              <a:lnSpc>
                <a:spcPts val="2937"/>
              </a:lnSpc>
            </a:pPr>
            <a:r>
              <a:rPr lang="en-US" sz="1812">
                <a:solidFill>
                  <a:srgbClr val="404155"/>
                </a:solidFill>
                <a:latin typeface="Corben"/>
                <a:ea typeface="Corben"/>
                <a:cs typeface="Corben"/>
                <a:sym typeface="Corben"/>
              </a:rPr>
              <a:t>A dramatic reduction, highlighting the most significant bottleneck in the conversion process.</a:t>
            </a:r>
          </a:p>
        </p:txBody>
      </p:sp>
      <p:sp>
        <p:nvSpPr>
          <p:cNvPr name="TextBox 17" id="17"/>
          <p:cNvSpPr txBox="true"/>
          <p:nvPr/>
        </p:nvSpPr>
        <p:spPr>
          <a:xfrm rot="0">
            <a:off x="13524309" y="3025378"/>
            <a:ext cx="3938140" cy="549773"/>
          </a:xfrm>
          <a:prstGeom prst="rect">
            <a:avLst/>
          </a:prstGeom>
        </p:spPr>
        <p:txBody>
          <a:bodyPr anchor="t" rtlCol="false" tIns="0" lIns="0" bIns="0" rIns="0">
            <a:spAutoFit/>
          </a:bodyPr>
          <a:lstStyle/>
          <a:p>
            <a:pPr algn="ctr">
              <a:lnSpc>
                <a:spcPts val="6123"/>
              </a:lnSpc>
            </a:pPr>
            <a:r>
              <a:rPr lang="en-US" sz="6124">
                <a:solidFill>
                  <a:srgbClr val="404155"/>
                </a:solidFill>
                <a:latin typeface="Corben"/>
                <a:ea typeface="Corben"/>
                <a:cs typeface="Corben"/>
                <a:sym typeface="Corben"/>
              </a:rPr>
              <a:t>~85-100</a:t>
            </a:r>
          </a:p>
        </p:txBody>
      </p:sp>
      <p:sp>
        <p:nvSpPr>
          <p:cNvPr name="TextBox 18" id="18"/>
          <p:cNvSpPr txBox="true"/>
          <p:nvPr/>
        </p:nvSpPr>
        <p:spPr>
          <a:xfrm rot="0">
            <a:off x="14019162" y="3831727"/>
            <a:ext cx="2948435" cy="406603"/>
          </a:xfrm>
          <a:prstGeom prst="rect">
            <a:avLst/>
          </a:prstGeom>
        </p:spPr>
        <p:txBody>
          <a:bodyPr anchor="t" rtlCol="false" tIns="0" lIns="0" bIns="0" rIns="0">
            <a:spAutoFit/>
          </a:bodyPr>
          <a:lstStyle/>
          <a:p>
            <a:pPr algn="ctr">
              <a:lnSpc>
                <a:spcPts val="2874"/>
              </a:lnSpc>
            </a:pPr>
            <a:r>
              <a:rPr lang="en-US" sz="2312">
                <a:solidFill>
                  <a:srgbClr val="404155"/>
                </a:solidFill>
                <a:latin typeface="Corben"/>
                <a:ea typeface="Corben"/>
                <a:cs typeface="Corben"/>
                <a:sym typeface="Corben"/>
              </a:rPr>
              <a:t>Tokens Paid</a:t>
            </a:r>
          </a:p>
        </p:txBody>
      </p:sp>
      <p:sp>
        <p:nvSpPr>
          <p:cNvPr name="TextBox 19" id="19"/>
          <p:cNvSpPr txBox="true"/>
          <p:nvPr/>
        </p:nvSpPr>
        <p:spPr>
          <a:xfrm rot="0">
            <a:off x="13524309" y="4236834"/>
            <a:ext cx="3938140" cy="1160459"/>
          </a:xfrm>
          <a:prstGeom prst="rect">
            <a:avLst/>
          </a:prstGeom>
        </p:spPr>
        <p:txBody>
          <a:bodyPr anchor="t" rtlCol="false" tIns="0" lIns="0" bIns="0" rIns="0">
            <a:spAutoFit/>
          </a:bodyPr>
          <a:lstStyle/>
          <a:p>
            <a:pPr algn="ctr">
              <a:lnSpc>
                <a:spcPts val="2937"/>
              </a:lnSpc>
            </a:pPr>
            <a:r>
              <a:rPr lang="en-US" sz="1812">
                <a:solidFill>
                  <a:srgbClr val="404155"/>
                </a:solidFill>
                <a:latin typeface="Corben"/>
                <a:ea typeface="Corben"/>
                <a:cs typeface="Corben"/>
                <a:sym typeface="Corben"/>
              </a:rPr>
              <a:t>A much smaller drop, showing high intent from users who completed the test.</a:t>
            </a:r>
          </a:p>
        </p:txBody>
      </p:sp>
      <p:sp>
        <p:nvSpPr>
          <p:cNvPr name="TextBox 20" id="20"/>
          <p:cNvSpPr txBox="true"/>
          <p:nvPr/>
        </p:nvSpPr>
        <p:spPr>
          <a:xfrm rot="0">
            <a:off x="1028700" y="5587232"/>
            <a:ext cx="3938140" cy="549773"/>
          </a:xfrm>
          <a:prstGeom prst="rect">
            <a:avLst/>
          </a:prstGeom>
        </p:spPr>
        <p:txBody>
          <a:bodyPr anchor="t" rtlCol="false" tIns="0" lIns="0" bIns="0" rIns="0">
            <a:spAutoFit/>
          </a:bodyPr>
          <a:lstStyle/>
          <a:p>
            <a:pPr algn="ctr">
              <a:lnSpc>
                <a:spcPts val="6123"/>
              </a:lnSpc>
            </a:pPr>
            <a:r>
              <a:rPr lang="en-US" sz="6124">
                <a:solidFill>
                  <a:srgbClr val="404155"/>
                </a:solidFill>
                <a:latin typeface="Corben"/>
                <a:ea typeface="Corben"/>
                <a:cs typeface="Corben"/>
                <a:sym typeface="Corben"/>
              </a:rPr>
              <a:t>~60-70</a:t>
            </a:r>
          </a:p>
        </p:txBody>
      </p:sp>
      <p:sp>
        <p:nvSpPr>
          <p:cNvPr name="TextBox 21" id="21"/>
          <p:cNvSpPr txBox="true"/>
          <p:nvPr/>
        </p:nvSpPr>
        <p:spPr>
          <a:xfrm rot="0">
            <a:off x="1705423" y="6575155"/>
            <a:ext cx="3058116" cy="406603"/>
          </a:xfrm>
          <a:prstGeom prst="rect">
            <a:avLst/>
          </a:prstGeom>
        </p:spPr>
        <p:txBody>
          <a:bodyPr anchor="t" rtlCol="false" tIns="0" lIns="0" bIns="0" rIns="0">
            <a:spAutoFit/>
          </a:bodyPr>
          <a:lstStyle/>
          <a:p>
            <a:pPr algn="ctr">
              <a:lnSpc>
                <a:spcPts val="2874"/>
              </a:lnSpc>
            </a:pPr>
            <a:r>
              <a:rPr lang="en-US" sz="2312">
                <a:solidFill>
                  <a:srgbClr val="404155"/>
                </a:solidFill>
                <a:latin typeface="Corben"/>
                <a:ea typeface="Corben"/>
                <a:cs typeface="Corben"/>
                <a:sym typeface="Corben"/>
              </a:rPr>
              <a:t>Enrollments Achieved</a:t>
            </a:r>
          </a:p>
        </p:txBody>
      </p:sp>
      <p:sp>
        <p:nvSpPr>
          <p:cNvPr name="TextBox 22" id="22"/>
          <p:cNvSpPr txBox="true"/>
          <p:nvPr/>
        </p:nvSpPr>
        <p:spPr>
          <a:xfrm rot="0">
            <a:off x="1265415" y="7219874"/>
            <a:ext cx="3938140" cy="1160459"/>
          </a:xfrm>
          <a:prstGeom prst="rect">
            <a:avLst/>
          </a:prstGeom>
        </p:spPr>
        <p:txBody>
          <a:bodyPr anchor="t" rtlCol="false" tIns="0" lIns="0" bIns="0" rIns="0">
            <a:spAutoFit/>
          </a:bodyPr>
          <a:lstStyle/>
          <a:p>
            <a:pPr algn="ctr">
              <a:lnSpc>
                <a:spcPts val="2937"/>
              </a:lnSpc>
            </a:pPr>
            <a:r>
              <a:rPr lang="en-US" sz="1812">
                <a:solidFill>
                  <a:srgbClr val="404155"/>
                </a:solidFill>
                <a:latin typeface="Corben"/>
                <a:ea typeface="Corben"/>
                <a:cs typeface="Corben"/>
                <a:sym typeface="Corben"/>
              </a:rPr>
              <a:t>The final conversion number, representing successful customer acquisition.</a:t>
            </a:r>
          </a:p>
        </p:txBody>
      </p:sp>
      <p:sp>
        <p:nvSpPr>
          <p:cNvPr name="TextBox 23" id="23"/>
          <p:cNvSpPr txBox="true"/>
          <p:nvPr/>
        </p:nvSpPr>
        <p:spPr>
          <a:xfrm rot="0">
            <a:off x="825551" y="8939212"/>
            <a:ext cx="16636898"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These numbers underscore the critical importance of optimizing the "Leads to Tests" stage to significantly boost overall enrollments.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95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9475289" y="5429050"/>
            <a:ext cx="8163716" cy="4173703"/>
            <a:chOff x="0" y="0"/>
            <a:chExt cx="10884954" cy="5564937"/>
          </a:xfrm>
        </p:grpSpPr>
        <p:sp>
          <p:nvSpPr>
            <p:cNvPr name="Freeform 7" id="7"/>
            <p:cNvSpPr/>
            <p:nvPr/>
          </p:nvSpPr>
          <p:spPr>
            <a:xfrm flipH="false" flipV="false" rot="0">
              <a:off x="0" y="0"/>
              <a:ext cx="10884916" cy="5564886"/>
            </a:xfrm>
            <a:custGeom>
              <a:avLst/>
              <a:gdLst/>
              <a:ahLst/>
              <a:cxnLst/>
              <a:rect r="r" b="b" t="t" l="l"/>
              <a:pathLst>
                <a:path h="5564886" w="10884916">
                  <a:moveTo>
                    <a:pt x="0" y="0"/>
                  </a:moveTo>
                  <a:lnTo>
                    <a:pt x="10884916" y="0"/>
                  </a:lnTo>
                  <a:lnTo>
                    <a:pt x="10884916" y="5564886"/>
                  </a:lnTo>
                  <a:lnTo>
                    <a:pt x="0" y="5564886"/>
                  </a:lnTo>
                  <a:lnTo>
                    <a:pt x="0" y="0"/>
                  </a:lnTo>
                  <a:close/>
                </a:path>
              </a:pathLst>
            </a:custGeom>
            <a:blipFill>
              <a:blip r:embed="rId4"/>
              <a:stretch>
                <a:fillRect l="0" t="-43" r="0" b="-44"/>
              </a:stretch>
            </a:blipFill>
          </p:spPr>
        </p:sp>
      </p:grpSp>
      <p:sp>
        <p:nvSpPr>
          <p:cNvPr name="TextBox 8" id="8"/>
          <p:cNvSpPr txBox="true"/>
          <p:nvPr/>
        </p:nvSpPr>
        <p:spPr>
          <a:xfrm rot="0">
            <a:off x="923030" y="899217"/>
            <a:ext cx="16441941" cy="1686516"/>
          </a:xfrm>
          <a:prstGeom prst="rect">
            <a:avLst/>
          </a:prstGeom>
        </p:spPr>
        <p:txBody>
          <a:bodyPr anchor="t" rtlCol="false" tIns="0" lIns="0" bIns="0" rIns="0">
            <a:spAutoFit/>
          </a:bodyPr>
          <a:lstStyle/>
          <a:p>
            <a:pPr algn="l">
              <a:lnSpc>
                <a:spcPts val="6437"/>
              </a:lnSpc>
            </a:pPr>
            <a:r>
              <a:rPr lang="en-US" sz="5187">
                <a:solidFill>
                  <a:srgbClr val="1B1B27"/>
                </a:solidFill>
                <a:latin typeface="Corben"/>
                <a:ea typeface="Corben"/>
                <a:cs typeface="Corben"/>
                <a:sym typeface="Corben"/>
              </a:rPr>
              <a:t>Campaign Performance: Driving Effective Lead Generation</a:t>
            </a:r>
          </a:p>
        </p:txBody>
      </p:sp>
      <p:sp>
        <p:nvSpPr>
          <p:cNvPr name="TextBox 9" id="9"/>
          <p:cNvSpPr txBox="true"/>
          <p:nvPr/>
        </p:nvSpPr>
        <p:spPr>
          <a:xfrm rot="0">
            <a:off x="923030" y="2941739"/>
            <a:ext cx="16441941" cy="484184"/>
          </a:xfrm>
          <a:prstGeom prst="rect">
            <a:avLst/>
          </a:prstGeom>
        </p:spPr>
        <p:txBody>
          <a:bodyPr anchor="t" rtlCol="false" tIns="0" lIns="0" bIns="0" rIns="0">
            <a:spAutoFit/>
          </a:bodyPr>
          <a:lstStyle/>
          <a:p>
            <a:pPr algn="l">
              <a:lnSpc>
                <a:spcPts val="3311"/>
              </a:lnSpc>
            </a:pPr>
            <a:r>
              <a:rPr lang="en-US" sz="2061">
                <a:solidFill>
                  <a:srgbClr val="404155"/>
                </a:solidFill>
                <a:latin typeface="Corben"/>
                <a:ea typeface="Corben"/>
                <a:cs typeface="Corben"/>
                <a:sym typeface="Corben"/>
              </a:rPr>
              <a:t>Analyzing campaign performance is crucial for optimizing marketing spend and strategy. Our insights revealed:</a:t>
            </a:r>
          </a:p>
        </p:txBody>
      </p:sp>
      <p:sp>
        <p:nvSpPr>
          <p:cNvPr name="TextBox 10" id="10"/>
          <p:cNvSpPr txBox="true"/>
          <p:nvPr/>
        </p:nvSpPr>
        <p:spPr>
          <a:xfrm rot="0">
            <a:off x="923030" y="4076405"/>
            <a:ext cx="3956294" cy="513455"/>
          </a:xfrm>
          <a:prstGeom prst="rect">
            <a:avLst/>
          </a:prstGeom>
        </p:spPr>
        <p:txBody>
          <a:bodyPr anchor="t" rtlCol="false" tIns="0" lIns="0" bIns="0" rIns="0">
            <a:spAutoFit/>
          </a:bodyPr>
          <a:lstStyle/>
          <a:p>
            <a:pPr algn="l">
              <a:lnSpc>
                <a:spcPts val="3875"/>
              </a:lnSpc>
            </a:pPr>
            <a:r>
              <a:rPr lang="en-US" sz="3062">
                <a:solidFill>
                  <a:srgbClr val="1B1B27"/>
                </a:solidFill>
                <a:latin typeface="Corben"/>
                <a:ea typeface="Corben"/>
                <a:cs typeface="Corben"/>
                <a:sym typeface="Corben"/>
              </a:rPr>
              <a:t>Key Findings</a:t>
            </a:r>
          </a:p>
        </p:txBody>
      </p:sp>
      <p:sp>
        <p:nvSpPr>
          <p:cNvPr name="TextBox 11" id="11"/>
          <p:cNvSpPr txBox="true"/>
          <p:nvPr/>
        </p:nvSpPr>
        <p:spPr>
          <a:xfrm rot="0">
            <a:off x="923030" y="4682128"/>
            <a:ext cx="7899197" cy="1322384"/>
          </a:xfrm>
          <a:prstGeom prst="rect">
            <a:avLst/>
          </a:prstGeom>
        </p:spPr>
        <p:txBody>
          <a:bodyPr anchor="t" rtlCol="false" tIns="0" lIns="0" bIns="0" rIns="0">
            <a:spAutoFit/>
          </a:bodyPr>
          <a:lstStyle/>
          <a:p>
            <a:pPr algn="l" marL="404306" indent="-134769" lvl="2">
              <a:lnSpc>
                <a:spcPts val="3311"/>
              </a:lnSpc>
              <a:buFont typeface="Arial"/>
              <a:buChar char="⚬"/>
            </a:pPr>
            <a:r>
              <a:rPr lang="en-US" b="true" sz="2061">
                <a:solidFill>
                  <a:srgbClr val="404155"/>
                </a:solidFill>
                <a:latin typeface="Corben Bold"/>
                <a:ea typeface="Corben Bold"/>
                <a:cs typeface="Corben Bold"/>
                <a:sym typeface="Corben Bold"/>
              </a:rPr>
              <a:t>Facebook Dominance: </a:t>
            </a:r>
            <a:r>
              <a:rPr lang="en-US" sz="2061">
                <a:solidFill>
                  <a:srgbClr val="404155"/>
                </a:solidFill>
                <a:latin typeface="Corben"/>
                <a:ea typeface="Corben"/>
                <a:cs typeface="Corben"/>
                <a:sym typeface="Corben"/>
              </a:rPr>
              <a:t> Linkedin emerged as the top platform for generating qualified leads, showcasing its effectiveness in reaching the target audience.</a:t>
            </a:r>
          </a:p>
        </p:txBody>
      </p:sp>
      <p:sp>
        <p:nvSpPr>
          <p:cNvPr name="TextBox 12" id="12"/>
          <p:cNvSpPr txBox="true"/>
          <p:nvPr/>
        </p:nvSpPr>
        <p:spPr>
          <a:xfrm rot="0">
            <a:off x="923030" y="6040193"/>
            <a:ext cx="7899197" cy="1322384"/>
          </a:xfrm>
          <a:prstGeom prst="rect">
            <a:avLst/>
          </a:prstGeom>
        </p:spPr>
        <p:txBody>
          <a:bodyPr anchor="t" rtlCol="false" tIns="0" lIns="0" bIns="0" rIns="0">
            <a:spAutoFit/>
          </a:bodyPr>
          <a:lstStyle/>
          <a:p>
            <a:pPr algn="l" marL="404306" indent="-134769" lvl="2">
              <a:lnSpc>
                <a:spcPts val="3311"/>
              </a:lnSpc>
              <a:buFont typeface="Arial"/>
              <a:buChar char="⚬"/>
            </a:pPr>
            <a:r>
              <a:rPr lang="en-US" b="true" sz="2061">
                <a:solidFill>
                  <a:srgbClr val="404155"/>
                </a:solidFill>
                <a:latin typeface="Corben Bold"/>
                <a:ea typeface="Corben Bold"/>
                <a:cs typeface="Corben Bold"/>
                <a:sym typeface="Corben Bold"/>
              </a:rPr>
              <a:t>Optimal Timing:</a:t>
            </a:r>
            <a:r>
              <a:rPr lang="en-US" sz="2061">
                <a:solidFill>
                  <a:srgbClr val="404155"/>
                </a:solidFill>
                <a:latin typeface="Corben"/>
                <a:ea typeface="Corben"/>
                <a:cs typeface="Corben"/>
                <a:sym typeface="Corben"/>
              </a:rPr>
              <a:t> Evening hours (5–8 PM) consistently yielded the best lead conversion rates, suggesting prime engagement periods.</a:t>
            </a:r>
          </a:p>
        </p:txBody>
      </p:sp>
      <p:sp>
        <p:nvSpPr>
          <p:cNvPr name="TextBox 13" id="13"/>
          <p:cNvSpPr txBox="true"/>
          <p:nvPr/>
        </p:nvSpPr>
        <p:spPr>
          <a:xfrm rot="0">
            <a:off x="923030" y="7398248"/>
            <a:ext cx="7899197" cy="1741484"/>
          </a:xfrm>
          <a:prstGeom prst="rect">
            <a:avLst/>
          </a:prstGeom>
        </p:spPr>
        <p:txBody>
          <a:bodyPr anchor="t" rtlCol="false" tIns="0" lIns="0" bIns="0" rIns="0">
            <a:spAutoFit/>
          </a:bodyPr>
          <a:lstStyle/>
          <a:p>
            <a:pPr algn="l" marL="404306" indent="-134769" lvl="2">
              <a:lnSpc>
                <a:spcPts val="3311"/>
              </a:lnSpc>
              <a:buFont typeface="Arial"/>
              <a:buChar char="⚬"/>
            </a:pPr>
            <a:r>
              <a:rPr lang="en-US" b="true" sz="2061">
                <a:solidFill>
                  <a:srgbClr val="404155"/>
                </a:solidFill>
                <a:latin typeface="Corben Bold"/>
                <a:ea typeface="Corben Bold"/>
                <a:cs typeface="Corben Bold"/>
                <a:sym typeface="Corben Bold"/>
              </a:rPr>
              <a:t>CPL Variation:</a:t>
            </a:r>
            <a:r>
              <a:rPr lang="en-US" sz="2061">
                <a:solidFill>
                  <a:srgbClr val="404155"/>
                </a:solidFill>
                <a:latin typeface="Corben"/>
                <a:ea typeface="Corben"/>
                <a:cs typeface="Corben"/>
                <a:sym typeface="Corben"/>
              </a:rPr>
              <a:t> Noted significant variations in Cost Per Lead (CPL) across different campaigns, indicating opportunities for cost optimization by focusing on more efficient channels.</a:t>
            </a:r>
          </a:p>
        </p:txBody>
      </p:sp>
      <p:sp>
        <p:nvSpPr>
          <p:cNvPr name="TextBox 14" id="14"/>
          <p:cNvSpPr txBox="true"/>
          <p:nvPr/>
        </p:nvSpPr>
        <p:spPr>
          <a:xfrm rot="0">
            <a:off x="9475289" y="3897516"/>
            <a:ext cx="7899197" cy="1322384"/>
          </a:xfrm>
          <a:prstGeom prst="rect">
            <a:avLst/>
          </a:prstGeom>
        </p:spPr>
        <p:txBody>
          <a:bodyPr anchor="t" rtlCol="false" tIns="0" lIns="0" bIns="0" rIns="0">
            <a:spAutoFit/>
          </a:bodyPr>
          <a:lstStyle/>
          <a:p>
            <a:pPr algn="l">
              <a:lnSpc>
                <a:spcPts val="3311"/>
              </a:lnSpc>
            </a:pPr>
            <a:r>
              <a:rPr lang="en-US" sz="2061">
                <a:solidFill>
                  <a:srgbClr val="404155"/>
                </a:solidFill>
                <a:latin typeface="Corben"/>
                <a:ea typeface="Corben"/>
                <a:cs typeface="Corben"/>
                <a:sym typeface="Corben"/>
              </a:rPr>
              <a:t>This bar chart visually represents the comparative Cost Per Lead for different campaign channels, highlighting Facebook's cost-efficiency in lead generation.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9138695" y="6052833"/>
            <a:ext cx="4620044" cy="2974153"/>
            <a:chOff x="0" y="0"/>
            <a:chExt cx="6160059" cy="3965537"/>
          </a:xfrm>
        </p:grpSpPr>
        <p:sp>
          <p:nvSpPr>
            <p:cNvPr name="Freeform 7" id="7"/>
            <p:cNvSpPr/>
            <p:nvPr/>
          </p:nvSpPr>
          <p:spPr>
            <a:xfrm flipH="false" flipV="false" rot="0">
              <a:off x="0" y="0"/>
              <a:ext cx="6160008" cy="3965575"/>
            </a:xfrm>
            <a:custGeom>
              <a:avLst/>
              <a:gdLst/>
              <a:ahLst/>
              <a:cxnLst/>
              <a:rect r="r" b="b" t="t" l="l"/>
              <a:pathLst>
                <a:path h="3965575" w="6160008">
                  <a:moveTo>
                    <a:pt x="0" y="0"/>
                  </a:moveTo>
                  <a:lnTo>
                    <a:pt x="6160008" y="0"/>
                  </a:lnTo>
                  <a:lnTo>
                    <a:pt x="6160008" y="3965575"/>
                  </a:lnTo>
                  <a:lnTo>
                    <a:pt x="0" y="3965575"/>
                  </a:lnTo>
                  <a:lnTo>
                    <a:pt x="0" y="0"/>
                  </a:lnTo>
                  <a:close/>
                </a:path>
              </a:pathLst>
            </a:custGeom>
            <a:blipFill>
              <a:blip r:embed="rId4"/>
              <a:stretch>
                <a:fillRect l="-4" t="0" r="-4" b="0"/>
              </a:stretch>
            </a:blipFill>
          </p:spPr>
        </p:sp>
      </p:grpSp>
      <p:grpSp>
        <p:nvGrpSpPr>
          <p:cNvPr name="Group 8" id="8"/>
          <p:cNvGrpSpPr/>
          <p:nvPr/>
        </p:nvGrpSpPr>
        <p:grpSpPr>
          <a:xfrm rot="0">
            <a:off x="14099305" y="5503964"/>
            <a:ext cx="3832860" cy="2275761"/>
            <a:chOff x="0" y="0"/>
            <a:chExt cx="5110480" cy="3034348"/>
          </a:xfrm>
        </p:grpSpPr>
        <p:sp>
          <p:nvSpPr>
            <p:cNvPr name="Freeform 9" id="9"/>
            <p:cNvSpPr/>
            <p:nvPr/>
          </p:nvSpPr>
          <p:spPr>
            <a:xfrm flipH="false" flipV="false" rot="0">
              <a:off x="0" y="0"/>
              <a:ext cx="5110480" cy="3034411"/>
            </a:xfrm>
            <a:custGeom>
              <a:avLst/>
              <a:gdLst/>
              <a:ahLst/>
              <a:cxnLst/>
              <a:rect r="r" b="b" t="t" l="l"/>
              <a:pathLst>
                <a:path h="3034411" w="5110480">
                  <a:moveTo>
                    <a:pt x="0" y="0"/>
                  </a:moveTo>
                  <a:lnTo>
                    <a:pt x="5110480" y="0"/>
                  </a:lnTo>
                  <a:lnTo>
                    <a:pt x="5110480" y="3034411"/>
                  </a:lnTo>
                  <a:lnTo>
                    <a:pt x="0" y="3034411"/>
                  </a:lnTo>
                  <a:lnTo>
                    <a:pt x="0" y="0"/>
                  </a:lnTo>
                  <a:close/>
                </a:path>
              </a:pathLst>
            </a:custGeom>
            <a:blipFill>
              <a:blip r:embed="rId5"/>
              <a:stretch>
                <a:fillRect l="0" t="-97" r="0" b="-96"/>
              </a:stretch>
            </a:blipFill>
          </p:spPr>
        </p:sp>
      </p:grpSp>
      <p:sp>
        <p:nvSpPr>
          <p:cNvPr name="TextBox 10" id="10"/>
          <p:cNvSpPr txBox="true"/>
          <p:nvPr/>
        </p:nvSpPr>
        <p:spPr>
          <a:xfrm rot="0">
            <a:off x="992238" y="1510608"/>
            <a:ext cx="15197433" cy="943127"/>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Application Analysis: Pathways to Enrollment</a:t>
            </a:r>
          </a:p>
        </p:txBody>
      </p:sp>
      <p:sp>
        <p:nvSpPr>
          <p:cNvPr name="TextBox 11" id="11"/>
          <p:cNvSpPr txBox="true"/>
          <p:nvPr/>
        </p:nvSpPr>
        <p:spPr>
          <a:xfrm rot="0">
            <a:off x="992238" y="2849318"/>
            <a:ext cx="16303523"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Understanding the characteristics of successful applicants is key to refining targeting strategies. Our analysis indicated:</a:t>
            </a:r>
          </a:p>
        </p:txBody>
      </p:sp>
      <p:sp>
        <p:nvSpPr>
          <p:cNvPr name="TextBox 12" id="12"/>
          <p:cNvSpPr txBox="true"/>
          <p:nvPr/>
        </p:nvSpPr>
        <p:spPr>
          <a:xfrm rot="0">
            <a:off x="992238" y="4038752"/>
            <a:ext cx="5648773" cy="569709"/>
          </a:xfrm>
          <a:prstGeom prst="rect">
            <a:avLst/>
          </a:prstGeom>
        </p:spPr>
        <p:txBody>
          <a:bodyPr anchor="t" rtlCol="false" tIns="0" lIns="0" bIns="0" rIns="0">
            <a:spAutoFit/>
          </a:bodyPr>
          <a:lstStyle/>
          <a:p>
            <a:pPr algn="l">
              <a:lnSpc>
                <a:spcPts val="4125"/>
              </a:lnSpc>
            </a:pPr>
            <a:r>
              <a:rPr lang="en-US" sz="3311">
                <a:solidFill>
                  <a:srgbClr val="1B1B27"/>
                </a:solidFill>
                <a:latin typeface="Corben"/>
                <a:ea typeface="Corben"/>
                <a:cs typeface="Corben"/>
                <a:sym typeface="Corben"/>
              </a:rPr>
              <a:t>Industry &amp; Academic Impact</a:t>
            </a:r>
          </a:p>
        </p:txBody>
      </p:sp>
      <p:sp>
        <p:nvSpPr>
          <p:cNvPr name="TextBox 13" id="13"/>
          <p:cNvSpPr txBox="true"/>
          <p:nvPr/>
        </p:nvSpPr>
        <p:spPr>
          <a:xfrm rot="0">
            <a:off x="992238" y="4720533"/>
            <a:ext cx="7805890" cy="1395413"/>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Industry Conversion:</a:t>
            </a:r>
            <a:r>
              <a:rPr lang="en-US" sz="2187">
                <a:solidFill>
                  <a:srgbClr val="404155"/>
                </a:solidFill>
                <a:latin typeface="Corben"/>
                <a:ea typeface="Corben"/>
                <a:cs typeface="Corben"/>
                <a:sym typeface="Corben"/>
              </a:rPr>
              <a:t> Applicants from IT &amp; Management backgrounds showed significantly higher conversion rates, suggesting a strong fit for our offerings.</a:t>
            </a:r>
          </a:p>
        </p:txBody>
      </p:sp>
      <p:sp>
        <p:nvSpPr>
          <p:cNvPr name="TextBox 14" id="14"/>
          <p:cNvSpPr txBox="true"/>
          <p:nvPr/>
        </p:nvSpPr>
        <p:spPr>
          <a:xfrm rot="0">
            <a:off x="992238" y="6634163"/>
            <a:ext cx="7805890" cy="184308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Academic Performance:</a:t>
            </a:r>
            <a:r>
              <a:rPr lang="en-US" sz="2187">
                <a:solidFill>
                  <a:srgbClr val="404155"/>
                </a:solidFill>
                <a:latin typeface="Corben"/>
                <a:ea typeface="Corben"/>
                <a:cs typeface="Corben"/>
                <a:sym typeface="Corben"/>
              </a:rPr>
              <a:t> Students with higher scores in their XIIth grade and Graduation exhibited a greater propensity for enrollment, underscoring the importance of academic background.</a:t>
            </a:r>
          </a:p>
        </p:txBody>
      </p:sp>
      <p:sp>
        <p:nvSpPr>
          <p:cNvPr name="TextBox 15" id="15"/>
          <p:cNvSpPr txBox="true"/>
          <p:nvPr/>
        </p:nvSpPr>
        <p:spPr>
          <a:xfrm rot="0">
            <a:off x="9499397" y="3876970"/>
            <a:ext cx="7805890" cy="139541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These visualizations provide a clear picture of which applicant segments are most likely to convert, enabling more targeted marketing and recruitment efforts.</a:t>
            </a:r>
          </a:p>
        </p:txBody>
      </p:sp>
      <p:grpSp>
        <p:nvGrpSpPr>
          <p:cNvPr name="Group 16" id="16"/>
          <p:cNvGrpSpPr/>
          <p:nvPr/>
        </p:nvGrpSpPr>
        <p:grpSpPr>
          <a:xfrm rot="0">
            <a:off x="14700552" y="8008325"/>
            <a:ext cx="2558748" cy="2037321"/>
            <a:chOff x="0" y="0"/>
            <a:chExt cx="3411664" cy="2716428"/>
          </a:xfrm>
        </p:grpSpPr>
        <p:sp>
          <p:nvSpPr>
            <p:cNvPr name="Freeform 17" id="17"/>
            <p:cNvSpPr/>
            <p:nvPr/>
          </p:nvSpPr>
          <p:spPr>
            <a:xfrm flipH="false" flipV="false" rot="0">
              <a:off x="0" y="0"/>
              <a:ext cx="3411728" cy="2716403"/>
            </a:xfrm>
            <a:custGeom>
              <a:avLst/>
              <a:gdLst/>
              <a:ahLst/>
              <a:cxnLst/>
              <a:rect r="r" b="b" t="t" l="l"/>
              <a:pathLst>
                <a:path h="2716403" w="3411728">
                  <a:moveTo>
                    <a:pt x="0" y="0"/>
                  </a:moveTo>
                  <a:lnTo>
                    <a:pt x="3411728" y="0"/>
                  </a:lnTo>
                  <a:lnTo>
                    <a:pt x="3411728" y="2716403"/>
                  </a:lnTo>
                  <a:lnTo>
                    <a:pt x="0" y="2716403"/>
                  </a:lnTo>
                  <a:lnTo>
                    <a:pt x="0" y="0"/>
                  </a:lnTo>
                  <a:close/>
                </a:path>
              </a:pathLst>
            </a:custGeom>
            <a:blipFill>
              <a:blip r:embed="rId6"/>
              <a:stretch>
                <a:fillRect l="0" t="-18" r="1" b="-19"/>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816026" y="603047"/>
            <a:ext cx="8241354" cy="766762"/>
          </a:xfrm>
          <a:prstGeom prst="rect">
            <a:avLst/>
          </a:prstGeom>
        </p:spPr>
        <p:txBody>
          <a:bodyPr anchor="t" rtlCol="false" tIns="0" lIns="0" bIns="0" rIns="0">
            <a:spAutoFit/>
          </a:bodyPr>
          <a:lstStyle/>
          <a:p>
            <a:pPr algn="l">
              <a:lnSpc>
                <a:spcPts val="5687"/>
              </a:lnSpc>
            </a:pPr>
            <a:r>
              <a:rPr lang="en-US" sz="4562">
                <a:solidFill>
                  <a:srgbClr val="1B1B27"/>
                </a:solidFill>
                <a:latin typeface="Corben"/>
                <a:ea typeface="Corben"/>
                <a:cs typeface="Corben"/>
                <a:sym typeface="Corben"/>
              </a:rPr>
              <a:t>The Journey of EDA: Key Steps</a:t>
            </a:r>
          </a:p>
        </p:txBody>
      </p:sp>
      <p:sp>
        <p:nvSpPr>
          <p:cNvPr name="TextBox 7" id="7"/>
          <p:cNvSpPr txBox="true"/>
          <p:nvPr/>
        </p:nvSpPr>
        <p:spPr>
          <a:xfrm rot="0">
            <a:off x="816026" y="1693221"/>
            <a:ext cx="564242"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01</a:t>
            </a:r>
          </a:p>
        </p:txBody>
      </p:sp>
      <p:grpSp>
        <p:nvGrpSpPr>
          <p:cNvPr name="Group 8" id="8"/>
          <p:cNvGrpSpPr/>
          <p:nvPr/>
        </p:nvGrpSpPr>
        <p:grpSpPr>
          <a:xfrm rot="0">
            <a:off x="816026" y="2203694"/>
            <a:ext cx="5396484" cy="28575"/>
            <a:chOff x="0" y="0"/>
            <a:chExt cx="7195312" cy="38100"/>
          </a:xfrm>
        </p:grpSpPr>
        <p:sp>
          <p:nvSpPr>
            <p:cNvPr name="Freeform 9" id="9"/>
            <p:cNvSpPr/>
            <p:nvPr/>
          </p:nvSpPr>
          <p:spPr>
            <a:xfrm flipH="false" flipV="false" rot="0">
              <a:off x="0" y="0"/>
              <a:ext cx="7195312" cy="38100"/>
            </a:xfrm>
            <a:custGeom>
              <a:avLst/>
              <a:gdLst/>
              <a:ahLst/>
              <a:cxnLst/>
              <a:rect r="r" b="b" t="t" l="l"/>
              <a:pathLst>
                <a:path h="38100" w="7195312">
                  <a:moveTo>
                    <a:pt x="0" y="0"/>
                  </a:moveTo>
                  <a:lnTo>
                    <a:pt x="7195312" y="0"/>
                  </a:lnTo>
                  <a:lnTo>
                    <a:pt x="7195312" y="38100"/>
                  </a:lnTo>
                  <a:lnTo>
                    <a:pt x="0" y="38100"/>
                  </a:lnTo>
                  <a:close/>
                </a:path>
              </a:pathLst>
            </a:custGeom>
            <a:solidFill>
              <a:srgbClr val="4967E9"/>
            </a:solidFill>
            <a:ln w="12700">
              <a:solidFill>
                <a:srgbClr val="000000"/>
              </a:solidFill>
            </a:ln>
          </p:spPr>
        </p:sp>
      </p:grpSp>
      <p:sp>
        <p:nvSpPr>
          <p:cNvPr name="TextBox 10" id="10"/>
          <p:cNvSpPr txBox="true"/>
          <p:nvPr/>
        </p:nvSpPr>
        <p:spPr>
          <a:xfrm rot="0">
            <a:off x="816026" y="2358333"/>
            <a:ext cx="2914498"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Data Collection</a:t>
            </a:r>
          </a:p>
        </p:txBody>
      </p:sp>
      <p:sp>
        <p:nvSpPr>
          <p:cNvPr name="TextBox 11" id="11"/>
          <p:cNvSpPr txBox="true"/>
          <p:nvPr/>
        </p:nvSpPr>
        <p:spPr>
          <a:xfrm rot="0">
            <a:off x="816026" y="2738590"/>
            <a:ext cx="5396503"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Gathering relevant data from diverse sources.</a:t>
            </a:r>
          </a:p>
        </p:txBody>
      </p:sp>
      <p:sp>
        <p:nvSpPr>
          <p:cNvPr name="TextBox 12" id="12"/>
          <p:cNvSpPr txBox="true"/>
          <p:nvPr/>
        </p:nvSpPr>
        <p:spPr>
          <a:xfrm rot="0">
            <a:off x="6445596" y="1693221"/>
            <a:ext cx="543544"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02</a:t>
            </a:r>
          </a:p>
        </p:txBody>
      </p:sp>
      <p:grpSp>
        <p:nvGrpSpPr>
          <p:cNvPr name="Group 13" id="13"/>
          <p:cNvGrpSpPr/>
          <p:nvPr/>
        </p:nvGrpSpPr>
        <p:grpSpPr>
          <a:xfrm rot="0">
            <a:off x="6445596" y="2203694"/>
            <a:ext cx="5396675" cy="28575"/>
            <a:chOff x="0" y="0"/>
            <a:chExt cx="7195566" cy="38100"/>
          </a:xfrm>
        </p:grpSpPr>
        <p:sp>
          <p:nvSpPr>
            <p:cNvPr name="Freeform 14" id="14"/>
            <p:cNvSpPr/>
            <p:nvPr/>
          </p:nvSpPr>
          <p:spPr>
            <a:xfrm flipH="false" flipV="false" rot="0">
              <a:off x="0" y="0"/>
              <a:ext cx="7195566" cy="38100"/>
            </a:xfrm>
            <a:custGeom>
              <a:avLst/>
              <a:gdLst/>
              <a:ahLst/>
              <a:cxnLst/>
              <a:rect r="r" b="b" t="t" l="l"/>
              <a:pathLst>
                <a:path h="38100" w="7195566">
                  <a:moveTo>
                    <a:pt x="0" y="0"/>
                  </a:moveTo>
                  <a:lnTo>
                    <a:pt x="7195566" y="0"/>
                  </a:lnTo>
                  <a:lnTo>
                    <a:pt x="7195566" y="38100"/>
                  </a:lnTo>
                  <a:lnTo>
                    <a:pt x="0" y="38100"/>
                  </a:lnTo>
                  <a:close/>
                </a:path>
              </a:pathLst>
            </a:custGeom>
            <a:solidFill>
              <a:srgbClr val="4967E9"/>
            </a:solidFill>
            <a:ln w="12700">
              <a:solidFill>
                <a:srgbClr val="000000"/>
              </a:solidFill>
            </a:ln>
          </p:spPr>
        </p:sp>
      </p:grpSp>
      <p:sp>
        <p:nvSpPr>
          <p:cNvPr name="TextBox 15" id="15"/>
          <p:cNvSpPr txBox="true"/>
          <p:nvPr/>
        </p:nvSpPr>
        <p:spPr>
          <a:xfrm rot="0">
            <a:off x="6445596" y="2358333"/>
            <a:ext cx="2914498"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Data Wrangling</a:t>
            </a:r>
          </a:p>
        </p:txBody>
      </p:sp>
      <p:sp>
        <p:nvSpPr>
          <p:cNvPr name="TextBox 16" id="16"/>
          <p:cNvSpPr txBox="true"/>
          <p:nvPr/>
        </p:nvSpPr>
        <p:spPr>
          <a:xfrm rot="0">
            <a:off x="6445596" y="2738590"/>
            <a:ext cx="5396655"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Cleaning and structuring data for analysis.</a:t>
            </a:r>
          </a:p>
        </p:txBody>
      </p:sp>
      <p:sp>
        <p:nvSpPr>
          <p:cNvPr name="TextBox 17" id="17"/>
          <p:cNvSpPr txBox="true"/>
          <p:nvPr/>
        </p:nvSpPr>
        <p:spPr>
          <a:xfrm rot="0">
            <a:off x="12075319" y="1693221"/>
            <a:ext cx="584940"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03</a:t>
            </a:r>
          </a:p>
        </p:txBody>
      </p:sp>
      <p:grpSp>
        <p:nvGrpSpPr>
          <p:cNvPr name="Group 18" id="18"/>
          <p:cNvGrpSpPr/>
          <p:nvPr/>
        </p:nvGrpSpPr>
        <p:grpSpPr>
          <a:xfrm rot="0">
            <a:off x="12075319" y="2203694"/>
            <a:ext cx="5396484" cy="28575"/>
            <a:chOff x="0" y="0"/>
            <a:chExt cx="7195312" cy="38100"/>
          </a:xfrm>
        </p:grpSpPr>
        <p:sp>
          <p:nvSpPr>
            <p:cNvPr name="Freeform 19" id="19"/>
            <p:cNvSpPr/>
            <p:nvPr/>
          </p:nvSpPr>
          <p:spPr>
            <a:xfrm flipH="false" flipV="false" rot="0">
              <a:off x="0" y="0"/>
              <a:ext cx="7195312" cy="38100"/>
            </a:xfrm>
            <a:custGeom>
              <a:avLst/>
              <a:gdLst/>
              <a:ahLst/>
              <a:cxnLst/>
              <a:rect r="r" b="b" t="t" l="l"/>
              <a:pathLst>
                <a:path h="38100" w="7195312">
                  <a:moveTo>
                    <a:pt x="0" y="0"/>
                  </a:moveTo>
                  <a:lnTo>
                    <a:pt x="7195312" y="0"/>
                  </a:lnTo>
                  <a:lnTo>
                    <a:pt x="7195312" y="38100"/>
                  </a:lnTo>
                  <a:lnTo>
                    <a:pt x="0" y="38100"/>
                  </a:lnTo>
                  <a:close/>
                </a:path>
              </a:pathLst>
            </a:custGeom>
            <a:solidFill>
              <a:srgbClr val="4967E9"/>
            </a:solidFill>
            <a:ln w="12700">
              <a:solidFill>
                <a:srgbClr val="000000"/>
              </a:solidFill>
            </a:ln>
          </p:spPr>
        </p:sp>
      </p:grpSp>
      <p:sp>
        <p:nvSpPr>
          <p:cNvPr name="TextBox 20" id="20"/>
          <p:cNvSpPr txBox="true"/>
          <p:nvPr/>
        </p:nvSpPr>
        <p:spPr>
          <a:xfrm rot="0">
            <a:off x="12075319" y="2358333"/>
            <a:ext cx="3544643"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Exploratory Visualization</a:t>
            </a:r>
          </a:p>
        </p:txBody>
      </p:sp>
      <p:sp>
        <p:nvSpPr>
          <p:cNvPr name="TextBox 21" id="21"/>
          <p:cNvSpPr txBox="true"/>
          <p:nvPr/>
        </p:nvSpPr>
        <p:spPr>
          <a:xfrm rot="0">
            <a:off x="12075319" y="2738590"/>
            <a:ext cx="5396503"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Creating visual summaries to spot patterns.</a:t>
            </a:r>
          </a:p>
        </p:txBody>
      </p:sp>
      <p:sp>
        <p:nvSpPr>
          <p:cNvPr name="TextBox 22" id="22"/>
          <p:cNvSpPr txBox="true"/>
          <p:nvPr/>
        </p:nvSpPr>
        <p:spPr>
          <a:xfrm rot="0">
            <a:off x="816026" y="3519640"/>
            <a:ext cx="564242"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04</a:t>
            </a:r>
          </a:p>
        </p:txBody>
      </p:sp>
      <p:grpSp>
        <p:nvGrpSpPr>
          <p:cNvPr name="Group 23" id="23"/>
          <p:cNvGrpSpPr/>
          <p:nvPr/>
        </p:nvGrpSpPr>
        <p:grpSpPr>
          <a:xfrm rot="0">
            <a:off x="816026" y="4030113"/>
            <a:ext cx="5396484" cy="28575"/>
            <a:chOff x="0" y="0"/>
            <a:chExt cx="7195312" cy="38100"/>
          </a:xfrm>
        </p:grpSpPr>
        <p:sp>
          <p:nvSpPr>
            <p:cNvPr name="Freeform 24" id="24"/>
            <p:cNvSpPr/>
            <p:nvPr/>
          </p:nvSpPr>
          <p:spPr>
            <a:xfrm flipH="false" flipV="false" rot="0">
              <a:off x="0" y="0"/>
              <a:ext cx="7195312" cy="38100"/>
            </a:xfrm>
            <a:custGeom>
              <a:avLst/>
              <a:gdLst/>
              <a:ahLst/>
              <a:cxnLst/>
              <a:rect r="r" b="b" t="t" l="l"/>
              <a:pathLst>
                <a:path h="38100" w="7195312">
                  <a:moveTo>
                    <a:pt x="0" y="0"/>
                  </a:moveTo>
                  <a:lnTo>
                    <a:pt x="7195312" y="0"/>
                  </a:lnTo>
                  <a:lnTo>
                    <a:pt x="7195312" y="38100"/>
                  </a:lnTo>
                  <a:lnTo>
                    <a:pt x="0" y="38100"/>
                  </a:lnTo>
                  <a:close/>
                </a:path>
              </a:pathLst>
            </a:custGeom>
            <a:solidFill>
              <a:srgbClr val="4967E9"/>
            </a:solidFill>
            <a:ln w="12700">
              <a:solidFill>
                <a:srgbClr val="000000"/>
              </a:solidFill>
            </a:ln>
          </p:spPr>
        </p:sp>
      </p:grpSp>
      <p:sp>
        <p:nvSpPr>
          <p:cNvPr name="TextBox 25" id="25"/>
          <p:cNvSpPr txBox="true"/>
          <p:nvPr/>
        </p:nvSpPr>
        <p:spPr>
          <a:xfrm rot="0">
            <a:off x="816026" y="4184752"/>
            <a:ext cx="2921498"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Descriptive Statistics</a:t>
            </a:r>
          </a:p>
        </p:txBody>
      </p:sp>
      <p:sp>
        <p:nvSpPr>
          <p:cNvPr name="TextBox 26" id="26"/>
          <p:cNvSpPr txBox="true"/>
          <p:nvPr/>
        </p:nvSpPr>
        <p:spPr>
          <a:xfrm rot="0">
            <a:off x="816026" y="4565009"/>
            <a:ext cx="5396503" cy="788984"/>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Summarizing data with measures like mean, median, and mode.</a:t>
            </a:r>
          </a:p>
        </p:txBody>
      </p:sp>
      <p:sp>
        <p:nvSpPr>
          <p:cNvPr name="TextBox 27" id="27"/>
          <p:cNvSpPr txBox="true"/>
          <p:nvPr/>
        </p:nvSpPr>
        <p:spPr>
          <a:xfrm rot="0">
            <a:off x="6484306" y="3519640"/>
            <a:ext cx="504835"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05</a:t>
            </a:r>
          </a:p>
        </p:txBody>
      </p:sp>
      <p:grpSp>
        <p:nvGrpSpPr>
          <p:cNvPr name="Group 28" id="28"/>
          <p:cNvGrpSpPr/>
          <p:nvPr/>
        </p:nvGrpSpPr>
        <p:grpSpPr>
          <a:xfrm rot="0">
            <a:off x="6445596" y="4030113"/>
            <a:ext cx="5396675" cy="28575"/>
            <a:chOff x="0" y="0"/>
            <a:chExt cx="7195566" cy="38100"/>
          </a:xfrm>
        </p:grpSpPr>
        <p:sp>
          <p:nvSpPr>
            <p:cNvPr name="Freeform 29" id="29"/>
            <p:cNvSpPr/>
            <p:nvPr/>
          </p:nvSpPr>
          <p:spPr>
            <a:xfrm flipH="false" flipV="false" rot="0">
              <a:off x="0" y="0"/>
              <a:ext cx="7195566" cy="38100"/>
            </a:xfrm>
            <a:custGeom>
              <a:avLst/>
              <a:gdLst/>
              <a:ahLst/>
              <a:cxnLst/>
              <a:rect r="r" b="b" t="t" l="l"/>
              <a:pathLst>
                <a:path h="38100" w="7195566">
                  <a:moveTo>
                    <a:pt x="0" y="0"/>
                  </a:moveTo>
                  <a:lnTo>
                    <a:pt x="7195566" y="0"/>
                  </a:lnTo>
                  <a:lnTo>
                    <a:pt x="7195566" y="38100"/>
                  </a:lnTo>
                  <a:lnTo>
                    <a:pt x="0" y="38100"/>
                  </a:lnTo>
                  <a:close/>
                </a:path>
              </a:pathLst>
            </a:custGeom>
            <a:solidFill>
              <a:srgbClr val="4967E9"/>
            </a:solidFill>
            <a:ln w="12700">
              <a:solidFill>
                <a:srgbClr val="000000"/>
              </a:solidFill>
            </a:ln>
          </p:spPr>
        </p:sp>
      </p:grpSp>
      <p:sp>
        <p:nvSpPr>
          <p:cNvPr name="TextBox 30" id="30"/>
          <p:cNvSpPr txBox="true"/>
          <p:nvPr/>
        </p:nvSpPr>
        <p:spPr>
          <a:xfrm rot="0">
            <a:off x="6445596" y="4184752"/>
            <a:ext cx="3422752"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Missing Value Treatment</a:t>
            </a:r>
          </a:p>
        </p:txBody>
      </p:sp>
      <p:sp>
        <p:nvSpPr>
          <p:cNvPr name="TextBox 31" id="31"/>
          <p:cNvSpPr txBox="true"/>
          <p:nvPr/>
        </p:nvSpPr>
        <p:spPr>
          <a:xfrm rot="0">
            <a:off x="6445596" y="4565009"/>
            <a:ext cx="5396655"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Handling gaps and missing entries in the dataset.</a:t>
            </a:r>
          </a:p>
        </p:txBody>
      </p:sp>
      <p:sp>
        <p:nvSpPr>
          <p:cNvPr name="TextBox 32" id="32"/>
          <p:cNvSpPr txBox="true"/>
          <p:nvPr/>
        </p:nvSpPr>
        <p:spPr>
          <a:xfrm rot="0">
            <a:off x="12075319" y="3519640"/>
            <a:ext cx="584940"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06</a:t>
            </a:r>
          </a:p>
        </p:txBody>
      </p:sp>
      <p:grpSp>
        <p:nvGrpSpPr>
          <p:cNvPr name="Group 33" id="33"/>
          <p:cNvGrpSpPr/>
          <p:nvPr/>
        </p:nvGrpSpPr>
        <p:grpSpPr>
          <a:xfrm rot="0">
            <a:off x="12075319" y="4030113"/>
            <a:ext cx="5396484" cy="28575"/>
            <a:chOff x="0" y="0"/>
            <a:chExt cx="7195312" cy="38100"/>
          </a:xfrm>
        </p:grpSpPr>
        <p:sp>
          <p:nvSpPr>
            <p:cNvPr name="Freeform 34" id="34"/>
            <p:cNvSpPr/>
            <p:nvPr/>
          </p:nvSpPr>
          <p:spPr>
            <a:xfrm flipH="false" flipV="false" rot="0">
              <a:off x="0" y="0"/>
              <a:ext cx="7195312" cy="38100"/>
            </a:xfrm>
            <a:custGeom>
              <a:avLst/>
              <a:gdLst/>
              <a:ahLst/>
              <a:cxnLst/>
              <a:rect r="r" b="b" t="t" l="l"/>
              <a:pathLst>
                <a:path h="38100" w="7195312">
                  <a:moveTo>
                    <a:pt x="0" y="0"/>
                  </a:moveTo>
                  <a:lnTo>
                    <a:pt x="7195312" y="0"/>
                  </a:lnTo>
                  <a:lnTo>
                    <a:pt x="7195312" y="38100"/>
                  </a:lnTo>
                  <a:lnTo>
                    <a:pt x="0" y="38100"/>
                  </a:lnTo>
                  <a:close/>
                </a:path>
              </a:pathLst>
            </a:custGeom>
            <a:solidFill>
              <a:srgbClr val="4967E9"/>
            </a:solidFill>
            <a:ln w="12700">
              <a:solidFill>
                <a:srgbClr val="000000"/>
              </a:solidFill>
            </a:ln>
          </p:spPr>
        </p:sp>
      </p:grpSp>
      <p:sp>
        <p:nvSpPr>
          <p:cNvPr name="TextBox 35" id="35"/>
          <p:cNvSpPr txBox="true"/>
          <p:nvPr/>
        </p:nvSpPr>
        <p:spPr>
          <a:xfrm rot="0">
            <a:off x="12075319" y="4184752"/>
            <a:ext cx="2914498"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Outlier Analysis</a:t>
            </a:r>
          </a:p>
        </p:txBody>
      </p:sp>
      <p:sp>
        <p:nvSpPr>
          <p:cNvPr name="TextBox 36" id="36"/>
          <p:cNvSpPr txBox="true"/>
          <p:nvPr/>
        </p:nvSpPr>
        <p:spPr>
          <a:xfrm rot="0">
            <a:off x="12075319" y="4565009"/>
            <a:ext cx="5396503"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Identifying and managing extreme data points.</a:t>
            </a:r>
          </a:p>
        </p:txBody>
      </p:sp>
      <p:sp>
        <p:nvSpPr>
          <p:cNvPr name="TextBox 37" id="37"/>
          <p:cNvSpPr txBox="true"/>
          <p:nvPr/>
        </p:nvSpPr>
        <p:spPr>
          <a:xfrm rot="0">
            <a:off x="795633" y="5719162"/>
            <a:ext cx="584625"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07</a:t>
            </a:r>
          </a:p>
        </p:txBody>
      </p:sp>
      <p:grpSp>
        <p:nvGrpSpPr>
          <p:cNvPr name="Group 38" id="38"/>
          <p:cNvGrpSpPr/>
          <p:nvPr/>
        </p:nvGrpSpPr>
        <p:grpSpPr>
          <a:xfrm rot="0">
            <a:off x="816026" y="6229645"/>
            <a:ext cx="5396484" cy="28575"/>
            <a:chOff x="0" y="0"/>
            <a:chExt cx="7195312" cy="38100"/>
          </a:xfrm>
        </p:grpSpPr>
        <p:sp>
          <p:nvSpPr>
            <p:cNvPr name="Freeform 39" id="39"/>
            <p:cNvSpPr/>
            <p:nvPr/>
          </p:nvSpPr>
          <p:spPr>
            <a:xfrm flipH="false" flipV="false" rot="0">
              <a:off x="0" y="0"/>
              <a:ext cx="7195312" cy="38100"/>
            </a:xfrm>
            <a:custGeom>
              <a:avLst/>
              <a:gdLst/>
              <a:ahLst/>
              <a:cxnLst/>
              <a:rect r="r" b="b" t="t" l="l"/>
              <a:pathLst>
                <a:path h="38100" w="7195312">
                  <a:moveTo>
                    <a:pt x="0" y="0"/>
                  </a:moveTo>
                  <a:lnTo>
                    <a:pt x="7195312" y="0"/>
                  </a:lnTo>
                  <a:lnTo>
                    <a:pt x="7195312" y="38100"/>
                  </a:lnTo>
                  <a:lnTo>
                    <a:pt x="0" y="38100"/>
                  </a:lnTo>
                  <a:close/>
                </a:path>
              </a:pathLst>
            </a:custGeom>
            <a:solidFill>
              <a:srgbClr val="4967E9"/>
            </a:solidFill>
            <a:ln w="12700">
              <a:solidFill>
                <a:srgbClr val="000000"/>
              </a:solidFill>
            </a:ln>
          </p:spPr>
        </p:sp>
      </p:grpSp>
      <p:sp>
        <p:nvSpPr>
          <p:cNvPr name="TextBox 40" id="40"/>
          <p:cNvSpPr txBox="true"/>
          <p:nvPr/>
        </p:nvSpPr>
        <p:spPr>
          <a:xfrm rot="0">
            <a:off x="816026" y="6384284"/>
            <a:ext cx="2914498"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Data Transformation</a:t>
            </a:r>
          </a:p>
        </p:txBody>
      </p:sp>
      <p:sp>
        <p:nvSpPr>
          <p:cNvPr name="TextBox 41" id="41"/>
          <p:cNvSpPr txBox="true"/>
          <p:nvPr/>
        </p:nvSpPr>
        <p:spPr>
          <a:xfrm rot="0">
            <a:off x="816026" y="6764541"/>
            <a:ext cx="5396503" cy="788984"/>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Adjusting data distributions for better model performance.</a:t>
            </a:r>
          </a:p>
        </p:txBody>
      </p:sp>
      <p:sp>
        <p:nvSpPr>
          <p:cNvPr name="TextBox 42" id="42"/>
          <p:cNvSpPr txBox="true"/>
          <p:nvPr/>
        </p:nvSpPr>
        <p:spPr>
          <a:xfrm rot="0">
            <a:off x="6445596" y="5719162"/>
            <a:ext cx="419348"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08</a:t>
            </a:r>
          </a:p>
        </p:txBody>
      </p:sp>
      <p:grpSp>
        <p:nvGrpSpPr>
          <p:cNvPr name="Group 43" id="43"/>
          <p:cNvGrpSpPr/>
          <p:nvPr/>
        </p:nvGrpSpPr>
        <p:grpSpPr>
          <a:xfrm rot="0">
            <a:off x="6445596" y="6229645"/>
            <a:ext cx="5396675" cy="28575"/>
            <a:chOff x="0" y="0"/>
            <a:chExt cx="7195566" cy="38100"/>
          </a:xfrm>
        </p:grpSpPr>
        <p:sp>
          <p:nvSpPr>
            <p:cNvPr name="Freeform 44" id="44"/>
            <p:cNvSpPr/>
            <p:nvPr/>
          </p:nvSpPr>
          <p:spPr>
            <a:xfrm flipH="false" flipV="false" rot="0">
              <a:off x="0" y="0"/>
              <a:ext cx="7195566" cy="38100"/>
            </a:xfrm>
            <a:custGeom>
              <a:avLst/>
              <a:gdLst/>
              <a:ahLst/>
              <a:cxnLst/>
              <a:rect r="r" b="b" t="t" l="l"/>
              <a:pathLst>
                <a:path h="38100" w="7195566">
                  <a:moveTo>
                    <a:pt x="0" y="0"/>
                  </a:moveTo>
                  <a:lnTo>
                    <a:pt x="7195566" y="0"/>
                  </a:lnTo>
                  <a:lnTo>
                    <a:pt x="7195566" y="38100"/>
                  </a:lnTo>
                  <a:lnTo>
                    <a:pt x="0" y="38100"/>
                  </a:lnTo>
                  <a:close/>
                </a:path>
              </a:pathLst>
            </a:custGeom>
            <a:solidFill>
              <a:srgbClr val="4967E9"/>
            </a:solidFill>
            <a:ln w="12700">
              <a:solidFill>
                <a:srgbClr val="000000"/>
              </a:solidFill>
            </a:ln>
          </p:spPr>
        </p:sp>
      </p:grpSp>
      <p:sp>
        <p:nvSpPr>
          <p:cNvPr name="TextBox 45" id="45"/>
          <p:cNvSpPr txBox="true"/>
          <p:nvPr/>
        </p:nvSpPr>
        <p:spPr>
          <a:xfrm rot="0">
            <a:off x="6445596" y="6384284"/>
            <a:ext cx="3607003"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Dimensionality Reduction</a:t>
            </a:r>
          </a:p>
        </p:txBody>
      </p:sp>
      <p:sp>
        <p:nvSpPr>
          <p:cNvPr name="TextBox 46" id="46"/>
          <p:cNvSpPr txBox="true"/>
          <p:nvPr/>
        </p:nvSpPr>
        <p:spPr>
          <a:xfrm rot="0">
            <a:off x="6445596" y="6764541"/>
            <a:ext cx="5396655" cy="788984"/>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Simplifying data by reducing the number of variables.</a:t>
            </a:r>
          </a:p>
        </p:txBody>
      </p:sp>
      <p:sp>
        <p:nvSpPr>
          <p:cNvPr name="TextBox 47" id="47"/>
          <p:cNvSpPr txBox="true"/>
          <p:nvPr/>
        </p:nvSpPr>
        <p:spPr>
          <a:xfrm rot="0">
            <a:off x="12075319" y="5719162"/>
            <a:ext cx="584940"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09</a:t>
            </a:r>
          </a:p>
        </p:txBody>
      </p:sp>
      <p:grpSp>
        <p:nvGrpSpPr>
          <p:cNvPr name="Group 48" id="48"/>
          <p:cNvGrpSpPr/>
          <p:nvPr/>
        </p:nvGrpSpPr>
        <p:grpSpPr>
          <a:xfrm rot="0">
            <a:off x="12075319" y="6229645"/>
            <a:ext cx="5396484" cy="28575"/>
            <a:chOff x="0" y="0"/>
            <a:chExt cx="7195312" cy="38100"/>
          </a:xfrm>
        </p:grpSpPr>
        <p:sp>
          <p:nvSpPr>
            <p:cNvPr name="Freeform 49" id="49"/>
            <p:cNvSpPr/>
            <p:nvPr/>
          </p:nvSpPr>
          <p:spPr>
            <a:xfrm flipH="false" flipV="false" rot="0">
              <a:off x="0" y="0"/>
              <a:ext cx="7195312" cy="38100"/>
            </a:xfrm>
            <a:custGeom>
              <a:avLst/>
              <a:gdLst/>
              <a:ahLst/>
              <a:cxnLst/>
              <a:rect r="r" b="b" t="t" l="l"/>
              <a:pathLst>
                <a:path h="38100" w="7195312">
                  <a:moveTo>
                    <a:pt x="0" y="0"/>
                  </a:moveTo>
                  <a:lnTo>
                    <a:pt x="7195312" y="0"/>
                  </a:lnTo>
                  <a:lnTo>
                    <a:pt x="7195312" y="38100"/>
                  </a:lnTo>
                  <a:lnTo>
                    <a:pt x="0" y="38100"/>
                  </a:lnTo>
                  <a:close/>
                </a:path>
              </a:pathLst>
            </a:custGeom>
            <a:solidFill>
              <a:srgbClr val="4967E9"/>
            </a:solidFill>
            <a:ln w="12700">
              <a:solidFill>
                <a:srgbClr val="000000"/>
              </a:solidFill>
            </a:ln>
          </p:spPr>
        </p:sp>
      </p:grpSp>
      <p:sp>
        <p:nvSpPr>
          <p:cNvPr name="TextBox 50" id="50"/>
          <p:cNvSpPr txBox="true"/>
          <p:nvPr/>
        </p:nvSpPr>
        <p:spPr>
          <a:xfrm rot="0">
            <a:off x="12075319" y="6384284"/>
            <a:ext cx="2949331"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Bivariate Exploration</a:t>
            </a:r>
          </a:p>
        </p:txBody>
      </p:sp>
      <p:sp>
        <p:nvSpPr>
          <p:cNvPr name="TextBox 51" id="51"/>
          <p:cNvSpPr txBox="true"/>
          <p:nvPr/>
        </p:nvSpPr>
        <p:spPr>
          <a:xfrm rot="0">
            <a:off x="12075319" y="6764541"/>
            <a:ext cx="5396503"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Examining relationships between two variables.</a:t>
            </a:r>
          </a:p>
        </p:txBody>
      </p:sp>
      <p:sp>
        <p:nvSpPr>
          <p:cNvPr name="TextBox 52" id="52"/>
          <p:cNvSpPr txBox="true"/>
          <p:nvPr/>
        </p:nvSpPr>
        <p:spPr>
          <a:xfrm rot="0">
            <a:off x="816026" y="7918694"/>
            <a:ext cx="564242"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10</a:t>
            </a:r>
          </a:p>
        </p:txBody>
      </p:sp>
      <p:grpSp>
        <p:nvGrpSpPr>
          <p:cNvPr name="Group 53" id="53"/>
          <p:cNvGrpSpPr/>
          <p:nvPr/>
        </p:nvGrpSpPr>
        <p:grpSpPr>
          <a:xfrm rot="0">
            <a:off x="816026" y="8429177"/>
            <a:ext cx="8211312" cy="28575"/>
            <a:chOff x="0" y="0"/>
            <a:chExt cx="10948416" cy="38100"/>
          </a:xfrm>
        </p:grpSpPr>
        <p:sp>
          <p:nvSpPr>
            <p:cNvPr name="Freeform 54" id="54"/>
            <p:cNvSpPr/>
            <p:nvPr/>
          </p:nvSpPr>
          <p:spPr>
            <a:xfrm flipH="false" flipV="false" rot="0">
              <a:off x="0" y="0"/>
              <a:ext cx="10948416" cy="38100"/>
            </a:xfrm>
            <a:custGeom>
              <a:avLst/>
              <a:gdLst/>
              <a:ahLst/>
              <a:cxnLst/>
              <a:rect r="r" b="b" t="t" l="l"/>
              <a:pathLst>
                <a:path h="38100" w="10948416">
                  <a:moveTo>
                    <a:pt x="0" y="0"/>
                  </a:moveTo>
                  <a:lnTo>
                    <a:pt x="10948416" y="0"/>
                  </a:lnTo>
                  <a:lnTo>
                    <a:pt x="10948416" y="38100"/>
                  </a:lnTo>
                  <a:lnTo>
                    <a:pt x="0" y="38100"/>
                  </a:lnTo>
                  <a:close/>
                </a:path>
              </a:pathLst>
            </a:custGeom>
            <a:solidFill>
              <a:srgbClr val="4967E9"/>
            </a:solidFill>
            <a:ln w="12700">
              <a:solidFill>
                <a:srgbClr val="000000"/>
              </a:solidFill>
            </a:ln>
          </p:spPr>
        </p:sp>
      </p:grpSp>
      <p:sp>
        <p:nvSpPr>
          <p:cNvPr name="TextBox 55" id="55"/>
          <p:cNvSpPr txBox="true"/>
          <p:nvPr/>
        </p:nvSpPr>
        <p:spPr>
          <a:xfrm rot="0">
            <a:off x="816026" y="8583816"/>
            <a:ext cx="3399387"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Multivariate Exploration</a:t>
            </a:r>
          </a:p>
        </p:txBody>
      </p:sp>
      <p:sp>
        <p:nvSpPr>
          <p:cNvPr name="TextBox 56" id="56"/>
          <p:cNvSpPr txBox="true"/>
          <p:nvPr/>
        </p:nvSpPr>
        <p:spPr>
          <a:xfrm rot="0">
            <a:off x="816026" y="8964063"/>
            <a:ext cx="8211293"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Analyzing relationships among multiple variables.</a:t>
            </a:r>
          </a:p>
        </p:txBody>
      </p:sp>
      <p:sp>
        <p:nvSpPr>
          <p:cNvPr name="TextBox 57" id="57"/>
          <p:cNvSpPr txBox="true"/>
          <p:nvPr/>
        </p:nvSpPr>
        <p:spPr>
          <a:xfrm rot="0">
            <a:off x="9260386" y="7918694"/>
            <a:ext cx="233067" cy="434283"/>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11</a:t>
            </a:r>
          </a:p>
        </p:txBody>
      </p:sp>
      <p:grpSp>
        <p:nvGrpSpPr>
          <p:cNvPr name="Group 58" id="58"/>
          <p:cNvGrpSpPr/>
          <p:nvPr/>
        </p:nvGrpSpPr>
        <p:grpSpPr>
          <a:xfrm rot="0">
            <a:off x="9260386" y="8429177"/>
            <a:ext cx="8211407" cy="28575"/>
            <a:chOff x="0" y="0"/>
            <a:chExt cx="10948543" cy="38100"/>
          </a:xfrm>
        </p:grpSpPr>
        <p:sp>
          <p:nvSpPr>
            <p:cNvPr name="Freeform 59" id="59"/>
            <p:cNvSpPr/>
            <p:nvPr/>
          </p:nvSpPr>
          <p:spPr>
            <a:xfrm flipH="false" flipV="false" rot="0">
              <a:off x="0" y="0"/>
              <a:ext cx="10948543" cy="38100"/>
            </a:xfrm>
            <a:custGeom>
              <a:avLst/>
              <a:gdLst/>
              <a:ahLst/>
              <a:cxnLst/>
              <a:rect r="r" b="b" t="t" l="l"/>
              <a:pathLst>
                <a:path h="38100" w="10948543">
                  <a:moveTo>
                    <a:pt x="0" y="0"/>
                  </a:moveTo>
                  <a:lnTo>
                    <a:pt x="10948543" y="0"/>
                  </a:lnTo>
                  <a:lnTo>
                    <a:pt x="10948543" y="38100"/>
                  </a:lnTo>
                  <a:lnTo>
                    <a:pt x="0" y="38100"/>
                  </a:lnTo>
                  <a:close/>
                </a:path>
              </a:pathLst>
            </a:custGeom>
            <a:solidFill>
              <a:srgbClr val="4967E9"/>
            </a:solidFill>
            <a:ln w="12700">
              <a:solidFill>
                <a:srgbClr val="000000"/>
              </a:solidFill>
            </a:ln>
          </p:spPr>
        </p:sp>
      </p:grpSp>
      <p:sp>
        <p:nvSpPr>
          <p:cNvPr name="TextBox 60" id="60"/>
          <p:cNvSpPr txBox="true"/>
          <p:nvPr/>
        </p:nvSpPr>
        <p:spPr>
          <a:xfrm rot="0">
            <a:off x="9260386" y="8583816"/>
            <a:ext cx="3747487" cy="383229"/>
          </a:xfrm>
          <a:prstGeom prst="rect">
            <a:avLst/>
          </a:prstGeom>
        </p:spPr>
        <p:txBody>
          <a:bodyPr anchor="t" rtlCol="false" tIns="0" lIns="0" bIns="0" rIns="0">
            <a:spAutoFit/>
          </a:bodyPr>
          <a:lstStyle/>
          <a:p>
            <a:pPr algn="l">
              <a:lnSpc>
                <a:spcPts val="2812"/>
              </a:lnSpc>
            </a:pPr>
            <a:r>
              <a:rPr lang="en-US" sz="2249">
                <a:solidFill>
                  <a:srgbClr val="404155"/>
                </a:solidFill>
                <a:latin typeface="Corben"/>
                <a:ea typeface="Corben"/>
                <a:cs typeface="Corben"/>
                <a:sym typeface="Corben"/>
              </a:rPr>
              <a:t>Communication of Insights</a:t>
            </a:r>
          </a:p>
        </p:txBody>
      </p:sp>
      <p:sp>
        <p:nvSpPr>
          <p:cNvPr name="TextBox 61" id="61"/>
          <p:cNvSpPr txBox="true"/>
          <p:nvPr/>
        </p:nvSpPr>
        <p:spPr>
          <a:xfrm rot="0">
            <a:off x="9260386" y="8964063"/>
            <a:ext cx="8211445" cy="417509"/>
          </a:xfrm>
          <a:prstGeom prst="rect">
            <a:avLst/>
          </a:prstGeom>
        </p:spPr>
        <p:txBody>
          <a:bodyPr anchor="t" rtlCol="false" tIns="0" lIns="0" bIns="0" rIns="0">
            <a:spAutoFit/>
          </a:bodyPr>
          <a:lstStyle/>
          <a:p>
            <a:pPr algn="l">
              <a:lnSpc>
                <a:spcPts val="2937"/>
              </a:lnSpc>
            </a:pPr>
            <a:r>
              <a:rPr lang="en-US" sz="1812">
                <a:solidFill>
                  <a:srgbClr val="404155"/>
                </a:solidFill>
                <a:latin typeface="Corben"/>
                <a:ea typeface="Corben"/>
                <a:cs typeface="Corben"/>
                <a:sym typeface="Corben"/>
              </a:rPr>
              <a:t>Presenting findings clearly and effectively.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336156" y="5030838"/>
            <a:ext cx="4078376" cy="1937233"/>
            <a:chOff x="0" y="0"/>
            <a:chExt cx="5437835" cy="2582977"/>
          </a:xfrm>
        </p:grpSpPr>
        <p:sp>
          <p:nvSpPr>
            <p:cNvPr name="Freeform 7" id="7"/>
            <p:cNvSpPr/>
            <p:nvPr/>
          </p:nvSpPr>
          <p:spPr>
            <a:xfrm flipH="false" flipV="false" rot="0">
              <a:off x="0" y="0"/>
              <a:ext cx="5437886" cy="2582926"/>
            </a:xfrm>
            <a:custGeom>
              <a:avLst/>
              <a:gdLst/>
              <a:ahLst/>
              <a:cxnLst/>
              <a:rect r="r" b="b" t="t" l="l"/>
              <a:pathLst>
                <a:path h="2582926" w="5437886">
                  <a:moveTo>
                    <a:pt x="0" y="0"/>
                  </a:moveTo>
                  <a:lnTo>
                    <a:pt x="5437886" y="0"/>
                  </a:lnTo>
                  <a:lnTo>
                    <a:pt x="5437886" y="2582926"/>
                  </a:lnTo>
                  <a:lnTo>
                    <a:pt x="0" y="2582926"/>
                  </a:lnTo>
                  <a:lnTo>
                    <a:pt x="0" y="0"/>
                  </a:lnTo>
                  <a:close/>
                </a:path>
              </a:pathLst>
            </a:custGeom>
            <a:blipFill>
              <a:blip r:embed="rId4"/>
              <a:stretch>
                <a:fillRect l="-4" t="0" r="-3" b="-1"/>
              </a:stretch>
            </a:blipFill>
          </p:spPr>
        </p:sp>
      </p:grpSp>
      <p:grpSp>
        <p:nvGrpSpPr>
          <p:cNvPr name="Group 8" id="8"/>
          <p:cNvGrpSpPr/>
          <p:nvPr/>
        </p:nvGrpSpPr>
        <p:grpSpPr>
          <a:xfrm rot="0">
            <a:off x="8738959" y="5030838"/>
            <a:ext cx="3979716" cy="2208743"/>
            <a:chOff x="0" y="0"/>
            <a:chExt cx="5306289" cy="2944990"/>
          </a:xfrm>
        </p:grpSpPr>
        <p:sp>
          <p:nvSpPr>
            <p:cNvPr name="Freeform 9" id="9"/>
            <p:cNvSpPr/>
            <p:nvPr/>
          </p:nvSpPr>
          <p:spPr>
            <a:xfrm flipH="false" flipV="false" rot="0">
              <a:off x="0" y="0"/>
              <a:ext cx="5306314" cy="2945003"/>
            </a:xfrm>
            <a:custGeom>
              <a:avLst/>
              <a:gdLst/>
              <a:ahLst/>
              <a:cxnLst/>
              <a:rect r="r" b="b" t="t" l="l"/>
              <a:pathLst>
                <a:path h="2945003" w="5306314">
                  <a:moveTo>
                    <a:pt x="0" y="0"/>
                  </a:moveTo>
                  <a:lnTo>
                    <a:pt x="5306314" y="0"/>
                  </a:lnTo>
                  <a:lnTo>
                    <a:pt x="5306314" y="2945003"/>
                  </a:lnTo>
                  <a:lnTo>
                    <a:pt x="0" y="2945003"/>
                  </a:lnTo>
                  <a:lnTo>
                    <a:pt x="0" y="0"/>
                  </a:lnTo>
                  <a:close/>
                </a:path>
              </a:pathLst>
            </a:custGeom>
            <a:blipFill>
              <a:blip r:embed="rId5"/>
              <a:stretch>
                <a:fillRect l="-53" t="0" r="-53" b="0"/>
              </a:stretch>
            </a:blipFill>
          </p:spPr>
        </p:sp>
      </p:grpSp>
      <p:grpSp>
        <p:nvGrpSpPr>
          <p:cNvPr name="Group 10" id="10"/>
          <p:cNvGrpSpPr/>
          <p:nvPr/>
        </p:nvGrpSpPr>
        <p:grpSpPr>
          <a:xfrm rot="0">
            <a:off x="4723867" y="5030838"/>
            <a:ext cx="3445250" cy="2329882"/>
            <a:chOff x="0" y="0"/>
            <a:chExt cx="4593666" cy="3106509"/>
          </a:xfrm>
        </p:grpSpPr>
        <p:sp>
          <p:nvSpPr>
            <p:cNvPr name="Freeform 11" id="11"/>
            <p:cNvSpPr/>
            <p:nvPr/>
          </p:nvSpPr>
          <p:spPr>
            <a:xfrm flipH="false" flipV="false" rot="0">
              <a:off x="0" y="0"/>
              <a:ext cx="4593717" cy="3106547"/>
            </a:xfrm>
            <a:custGeom>
              <a:avLst/>
              <a:gdLst/>
              <a:ahLst/>
              <a:cxnLst/>
              <a:rect r="r" b="b" t="t" l="l"/>
              <a:pathLst>
                <a:path h="3106547" w="4593717">
                  <a:moveTo>
                    <a:pt x="0" y="0"/>
                  </a:moveTo>
                  <a:lnTo>
                    <a:pt x="4593717" y="0"/>
                  </a:lnTo>
                  <a:lnTo>
                    <a:pt x="4593717" y="3106547"/>
                  </a:lnTo>
                  <a:lnTo>
                    <a:pt x="0" y="3106547"/>
                  </a:lnTo>
                  <a:lnTo>
                    <a:pt x="0" y="0"/>
                  </a:lnTo>
                  <a:close/>
                </a:path>
              </a:pathLst>
            </a:custGeom>
            <a:blipFill>
              <a:blip r:embed="rId6"/>
              <a:stretch>
                <a:fillRect l="-51" t="0" r="-50" b="1"/>
              </a:stretch>
            </a:blipFill>
          </p:spPr>
        </p:sp>
      </p:grpSp>
      <p:grpSp>
        <p:nvGrpSpPr>
          <p:cNvPr name="Group 12" id="12"/>
          <p:cNvGrpSpPr/>
          <p:nvPr/>
        </p:nvGrpSpPr>
        <p:grpSpPr>
          <a:xfrm rot="0">
            <a:off x="13175066" y="4263228"/>
            <a:ext cx="4741374" cy="3243729"/>
            <a:chOff x="0" y="0"/>
            <a:chExt cx="6321831" cy="4324972"/>
          </a:xfrm>
        </p:grpSpPr>
        <p:sp>
          <p:nvSpPr>
            <p:cNvPr name="Freeform 13" id="13"/>
            <p:cNvSpPr/>
            <p:nvPr/>
          </p:nvSpPr>
          <p:spPr>
            <a:xfrm flipH="false" flipV="false" rot="0">
              <a:off x="0" y="0"/>
              <a:ext cx="6321806" cy="4324985"/>
            </a:xfrm>
            <a:custGeom>
              <a:avLst/>
              <a:gdLst/>
              <a:ahLst/>
              <a:cxnLst/>
              <a:rect r="r" b="b" t="t" l="l"/>
              <a:pathLst>
                <a:path h="4324985" w="6321806">
                  <a:moveTo>
                    <a:pt x="0" y="0"/>
                  </a:moveTo>
                  <a:lnTo>
                    <a:pt x="6321806" y="0"/>
                  </a:lnTo>
                  <a:lnTo>
                    <a:pt x="6321806" y="4324985"/>
                  </a:lnTo>
                  <a:lnTo>
                    <a:pt x="0" y="4324985"/>
                  </a:lnTo>
                  <a:lnTo>
                    <a:pt x="0" y="0"/>
                  </a:lnTo>
                  <a:close/>
                </a:path>
              </a:pathLst>
            </a:custGeom>
            <a:blipFill>
              <a:blip r:embed="rId7"/>
              <a:stretch>
                <a:fillRect l="-56" t="0" r="-56" b="0"/>
              </a:stretch>
            </a:blipFill>
          </p:spPr>
        </p:sp>
      </p:grpSp>
      <p:grpSp>
        <p:nvGrpSpPr>
          <p:cNvPr name="Group 14" id="14"/>
          <p:cNvGrpSpPr/>
          <p:nvPr/>
        </p:nvGrpSpPr>
        <p:grpSpPr>
          <a:xfrm rot="0">
            <a:off x="465839" y="7360720"/>
            <a:ext cx="3377117" cy="2537060"/>
            <a:chOff x="0" y="0"/>
            <a:chExt cx="4502823" cy="3382747"/>
          </a:xfrm>
        </p:grpSpPr>
        <p:sp>
          <p:nvSpPr>
            <p:cNvPr name="Freeform 15" id="15"/>
            <p:cNvSpPr/>
            <p:nvPr/>
          </p:nvSpPr>
          <p:spPr>
            <a:xfrm flipH="false" flipV="false" rot="0">
              <a:off x="0" y="0"/>
              <a:ext cx="4502785" cy="3382772"/>
            </a:xfrm>
            <a:custGeom>
              <a:avLst/>
              <a:gdLst/>
              <a:ahLst/>
              <a:cxnLst/>
              <a:rect r="r" b="b" t="t" l="l"/>
              <a:pathLst>
                <a:path h="3382772" w="4502785">
                  <a:moveTo>
                    <a:pt x="0" y="0"/>
                  </a:moveTo>
                  <a:lnTo>
                    <a:pt x="4502785" y="0"/>
                  </a:lnTo>
                  <a:lnTo>
                    <a:pt x="4502785" y="3382772"/>
                  </a:lnTo>
                  <a:lnTo>
                    <a:pt x="0" y="3382772"/>
                  </a:lnTo>
                  <a:lnTo>
                    <a:pt x="0" y="0"/>
                  </a:lnTo>
                  <a:close/>
                </a:path>
              </a:pathLst>
            </a:custGeom>
            <a:blipFill>
              <a:blip r:embed="rId8"/>
              <a:stretch>
                <a:fillRect l="0" t="-26" r="0" b="-25"/>
              </a:stretch>
            </a:blipFill>
          </p:spPr>
        </p:sp>
      </p:grpSp>
      <p:grpSp>
        <p:nvGrpSpPr>
          <p:cNvPr name="Group 16" id="16"/>
          <p:cNvGrpSpPr/>
          <p:nvPr/>
        </p:nvGrpSpPr>
        <p:grpSpPr>
          <a:xfrm rot="0">
            <a:off x="4071109" y="7506957"/>
            <a:ext cx="4173293" cy="2390823"/>
            <a:chOff x="0" y="0"/>
            <a:chExt cx="5564391" cy="3187764"/>
          </a:xfrm>
        </p:grpSpPr>
        <p:sp>
          <p:nvSpPr>
            <p:cNvPr name="Freeform 17" id="17"/>
            <p:cNvSpPr/>
            <p:nvPr/>
          </p:nvSpPr>
          <p:spPr>
            <a:xfrm flipH="false" flipV="false" rot="0">
              <a:off x="0" y="0"/>
              <a:ext cx="5564378" cy="3187827"/>
            </a:xfrm>
            <a:custGeom>
              <a:avLst/>
              <a:gdLst/>
              <a:ahLst/>
              <a:cxnLst/>
              <a:rect r="r" b="b" t="t" l="l"/>
              <a:pathLst>
                <a:path h="3187827" w="5564378">
                  <a:moveTo>
                    <a:pt x="0" y="0"/>
                  </a:moveTo>
                  <a:lnTo>
                    <a:pt x="5564378" y="0"/>
                  </a:lnTo>
                  <a:lnTo>
                    <a:pt x="5564378" y="3187827"/>
                  </a:lnTo>
                  <a:lnTo>
                    <a:pt x="0" y="3187827"/>
                  </a:lnTo>
                  <a:lnTo>
                    <a:pt x="0" y="0"/>
                  </a:lnTo>
                  <a:close/>
                </a:path>
              </a:pathLst>
            </a:custGeom>
            <a:blipFill>
              <a:blip r:embed="rId9"/>
              <a:stretch>
                <a:fillRect l="0" t="-77" r="0" b="-74"/>
              </a:stretch>
            </a:blipFill>
          </p:spPr>
        </p:sp>
      </p:grpSp>
      <p:grpSp>
        <p:nvGrpSpPr>
          <p:cNvPr name="Group 18" id="18"/>
          <p:cNvGrpSpPr/>
          <p:nvPr/>
        </p:nvGrpSpPr>
        <p:grpSpPr>
          <a:xfrm rot="0">
            <a:off x="8579044" y="7525674"/>
            <a:ext cx="3852691" cy="2207152"/>
            <a:chOff x="0" y="0"/>
            <a:chExt cx="5136921" cy="2942869"/>
          </a:xfrm>
        </p:grpSpPr>
        <p:sp>
          <p:nvSpPr>
            <p:cNvPr name="Freeform 19" id="19"/>
            <p:cNvSpPr/>
            <p:nvPr/>
          </p:nvSpPr>
          <p:spPr>
            <a:xfrm flipH="false" flipV="false" rot="0">
              <a:off x="0" y="0"/>
              <a:ext cx="5136896" cy="2942844"/>
            </a:xfrm>
            <a:custGeom>
              <a:avLst/>
              <a:gdLst/>
              <a:ahLst/>
              <a:cxnLst/>
              <a:rect r="r" b="b" t="t" l="l"/>
              <a:pathLst>
                <a:path h="2942844" w="5136896">
                  <a:moveTo>
                    <a:pt x="0" y="0"/>
                  </a:moveTo>
                  <a:lnTo>
                    <a:pt x="5136896" y="0"/>
                  </a:lnTo>
                  <a:lnTo>
                    <a:pt x="5136896" y="2942844"/>
                  </a:lnTo>
                  <a:lnTo>
                    <a:pt x="0" y="2942844"/>
                  </a:lnTo>
                  <a:lnTo>
                    <a:pt x="0" y="0"/>
                  </a:lnTo>
                  <a:close/>
                </a:path>
              </a:pathLst>
            </a:custGeom>
            <a:blipFill>
              <a:blip r:embed="rId10"/>
              <a:stretch>
                <a:fillRect l="0" t="-80" r="0" b="-80"/>
              </a:stretch>
            </a:blipFill>
          </p:spPr>
        </p:sp>
      </p:grpSp>
      <p:grpSp>
        <p:nvGrpSpPr>
          <p:cNvPr name="Group 20" id="20"/>
          <p:cNvGrpSpPr/>
          <p:nvPr/>
        </p:nvGrpSpPr>
        <p:grpSpPr>
          <a:xfrm rot="0">
            <a:off x="13058442" y="7774134"/>
            <a:ext cx="3706920" cy="2123646"/>
            <a:chOff x="0" y="0"/>
            <a:chExt cx="4942561" cy="2831528"/>
          </a:xfrm>
        </p:grpSpPr>
        <p:sp>
          <p:nvSpPr>
            <p:cNvPr name="Freeform 21" id="21"/>
            <p:cNvSpPr/>
            <p:nvPr/>
          </p:nvSpPr>
          <p:spPr>
            <a:xfrm flipH="false" flipV="false" rot="0">
              <a:off x="0" y="0"/>
              <a:ext cx="4942586" cy="2831465"/>
            </a:xfrm>
            <a:custGeom>
              <a:avLst/>
              <a:gdLst/>
              <a:ahLst/>
              <a:cxnLst/>
              <a:rect r="r" b="b" t="t" l="l"/>
              <a:pathLst>
                <a:path h="2831465" w="4942586">
                  <a:moveTo>
                    <a:pt x="0" y="0"/>
                  </a:moveTo>
                  <a:lnTo>
                    <a:pt x="4942586" y="0"/>
                  </a:lnTo>
                  <a:lnTo>
                    <a:pt x="4942586" y="2831465"/>
                  </a:lnTo>
                  <a:lnTo>
                    <a:pt x="0" y="2831465"/>
                  </a:lnTo>
                  <a:lnTo>
                    <a:pt x="0" y="0"/>
                  </a:lnTo>
                  <a:close/>
                </a:path>
              </a:pathLst>
            </a:custGeom>
            <a:blipFill>
              <a:blip r:embed="rId11"/>
              <a:stretch>
                <a:fillRect l="0" t="-80" r="0" b="-82"/>
              </a:stretch>
            </a:blipFill>
          </p:spPr>
        </p:sp>
      </p:grpSp>
      <p:sp>
        <p:nvSpPr>
          <p:cNvPr name="TextBox 22" id="22"/>
          <p:cNvSpPr txBox="true"/>
          <p:nvPr/>
        </p:nvSpPr>
        <p:spPr>
          <a:xfrm rot="0">
            <a:off x="992238" y="2616251"/>
            <a:ext cx="16303523" cy="1843087"/>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Our analysis reveals a strong correlation between engineering backgrounds and tier-1 college graduates, indicating higher conversion rates post-test. We also noted a significant drop-off between the test completion and token payment stages, suggesting a potential bottleneck. Furthermore, suspicious test scores have been flagged for deeper investigation to maintain admission integrity.</a:t>
            </a:r>
          </a:p>
        </p:txBody>
      </p:sp>
      <p:sp>
        <p:nvSpPr>
          <p:cNvPr name="TextBox 23" id="23"/>
          <p:cNvSpPr txBox="true"/>
          <p:nvPr/>
        </p:nvSpPr>
        <p:spPr>
          <a:xfrm rot="0">
            <a:off x="992238" y="1473841"/>
            <a:ext cx="10908506" cy="746817"/>
          </a:xfrm>
          <a:prstGeom prst="rect">
            <a:avLst/>
          </a:prstGeom>
        </p:spPr>
        <p:txBody>
          <a:bodyPr anchor="t" rtlCol="false" tIns="0" lIns="0" bIns="0" rIns="0">
            <a:spAutoFit/>
          </a:bodyPr>
          <a:lstStyle/>
          <a:p>
            <a:pPr algn="l">
              <a:lnSpc>
                <a:spcPts val="5562"/>
              </a:lnSpc>
            </a:pPr>
            <a:r>
              <a:rPr lang="en-US" sz="4437">
                <a:solidFill>
                  <a:srgbClr val="1B1B27"/>
                </a:solidFill>
                <a:latin typeface="Corben"/>
                <a:ea typeface="Corben"/>
                <a:cs typeface="Corben"/>
                <a:sym typeface="Corben"/>
              </a:rPr>
              <a:t>Evaluating Test Performance and Quality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95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321602" y="3831869"/>
            <a:ext cx="3906088" cy="2499893"/>
            <a:chOff x="0" y="0"/>
            <a:chExt cx="5208118" cy="3333191"/>
          </a:xfrm>
        </p:grpSpPr>
        <p:sp>
          <p:nvSpPr>
            <p:cNvPr name="Freeform 7" id="7"/>
            <p:cNvSpPr/>
            <p:nvPr/>
          </p:nvSpPr>
          <p:spPr>
            <a:xfrm flipH="false" flipV="false" rot="0">
              <a:off x="0" y="0"/>
              <a:ext cx="5208143" cy="3333242"/>
            </a:xfrm>
            <a:custGeom>
              <a:avLst/>
              <a:gdLst/>
              <a:ahLst/>
              <a:cxnLst/>
              <a:rect r="r" b="b" t="t" l="l"/>
              <a:pathLst>
                <a:path h="3333242" w="5208143">
                  <a:moveTo>
                    <a:pt x="0" y="0"/>
                  </a:moveTo>
                  <a:lnTo>
                    <a:pt x="5208143" y="0"/>
                  </a:lnTo>
                  <a:lnTo>
                    <a:pt x="5208143" y="3333242"/>
                  </a:lnTo>
                  <a:lnTo>
                    <a:pt x="0" y="3333242"/>
                  </a:lnTo>
                  <a:lnTo>
                    <a:pt x="0" y="0"/>
                  </a:lnTo>
                  <a:close/>
                </a:path>
              </a:pathLst>
            </a:custGeom>
            <a:blipFill>
              <a:blip r:embed="rId4"/>
              <a:stretch>
                <a:fillRect l="-6" t="0" r="-5" b="1"/>
              </a:stretch>
            </a:blipFill>
          </p:spPr>
        </p:sp>
      </p:grpSp>
      <p:grpSp>
        <p:nvGrpSpPr>
          <p:cNvPr name="Group 8" id="8"/>
          <p:cNvGrpSpPr/>
          <p:nvPr/>
        </p:nvGrpSpPr>
        <p:grpSpPr>
          <a:xfrm rot="0">
            <a:off x="4712532" y="3831869"/>
            <a:ext cx="3816629" cy="2499893"/>
            <a:chOff x="0" y="0"/>
            <a:chExt cx="5088839" cy="3333191"/>
          </a:xfrm>
        </p:grpSpPr>
        <p:sp>
          <p:nvSpPr>
            <p:cNvPr name="Freeform 9" id="9"/>
            <p:cNvSpPr/>
            <p:nvPr/>
          </p:nvSpPr>
          <p:spPr>
            <a:xfrm flipH="false" flipV="false" rot="0">
              <a:off x="0" y="0"/>
              <a:ext cx="5088890" cy="3333242"/>
            </a:xfrm>
            <a:custGeom>
              <a:avLst/>
              <a:gdLst/>
              <a:ahLst/>
              <a:cxnLst/>
              <a:rect r="r" b="b" t="t" l="l"/>
              <a:pathLst>
                <a:path h="3333242" w="5088890">
                  <a:moveTo>
                    <a:pt x="0" y="0"/>
                  </a:moveTo>
                  <a:lnTo>
                    <a:pt x="5088890" y="0"/>
                  </a:lnTo>
                  <a:lnTo>
                    <a:pt x="5088890" y="3333242"/>
                  </a:lnTo>
                  <a:lnTo>
                    <a:pt x="0" y="3333242"/>
                  </a:lnTo>
                  <a:lnTo>
                    <a:pt x="0" y="0"/>
                  </a:lnTo>
                  <a:close/>
                </a:path>
              </a:pathLst>
            </a:custGeom>
            <a:blipFill>
              <a:blip r:embed="rId5"/>
              <a:stretch>
                <a:fillRect l="-76" t="0" r="-75" b="1"/>
              </a:stretch>
            </a:blipFill>
          </p:spPr>
        </p:sp>
      </p:grpSp>
      <p:grpSp>
        <p:nvGrpSpPr>
          <p:cNvPr name="Group 10" id="10"/>
          <p:cNvGrpSpPr/>
          <p:nvPr/>
        </p:nvGrpSpPr>
        <p:grpSpPr>
          <a:xfrm rot="0">
            <a:off x="9014936" y="3831869"/>
            <a:ext cx="3816629" cy="2499893"/>
            <a:chOff x="0" y="0"/>
            <a:chExt cx="5088839" cy="3333191"/>
          </a:xfrm>
        </p:grpSpPr>
        <p:sp>
          <p:nvSpPr>
            <p:cNvPr name="Freeform 11" id="11"/>
            <p:cNvSpPr/>
            <p:nvPr/>
          </p:nvSpPr>
          <p:spPr>
            <a:xfrm flipH="false" flipV="false" rot="0">
              <a:off x="0" y="0"/>
              <a:ext cx="5088890" cy="3333242"/>
            </a:xfrm>
            <a:custGeom>
              <a:avLst/>
              <a:gdLst/>
              <a:ahLst/>
              <a:cxnLst/>
              <a:rect r="r" b="b" t="t" l="l"/>
              <a:pathLst>
                <a:path h="3333242" w="5088890">
                  <a:moveTo>
                    <a:pt x="0" y="0"/>
                  </a:moveTo>
                  <a:lnTo>
                    <a:pt x="5088890" y="0"/>
                  </a:lnTo>
                  <a:lnTo>
                    <a:pt x="5088890" y="3333242"/>
                  </a:lnTo>
                  <a:lnTo>
                    <a:pt x="0" y="3333242"/>
                  </a:lnTo>
                  <a:lnTo>
                    <a:pt x="0" y="0"/>
                  </a:lnTo>
                  <a:close/>
                </a:path>
              </a:pathLst>
            </a:custGeom>
            <a:blipFill>
              <a:blip r:embed="rId5"/>
              <a:stretch>
                <a:fillRect l="-76" t="0" r="-75" b="1"/>
              </a:stretch>
            </a:blipFill>
          </p:spPr>
        </p:sp>
      </p:grpSp>
      <p:grpSp>
        <p:nvGrpSpPr>
          <p:cNvPr name="Group 12" id="12"/>
          <p:cNvGrpSpPr/>
          <p:nvPr/>
        </p:nvGrpSpPr>
        <p:grpSpPr>
          <a:xfrm rot="0">
            <a:off x="13317350" y="3893553"/>
            <a:ext cx="3845995" cy="2499893"/>
            <a:chOff x="0" y="0"/>
            <a:chExt cx="5127993" cy="3333191"/>
          </a:xfrm>
        </p:grpSpPr>
        <p:sp>
          <p:nvSpPr>
            <p:cNvPr name="Freeform 13" id="13"/>
            <p:cNvSpPr/>
            <p:nvPr/>
          </p:nvSpPr>
          <p:spPr>
            <a:xfrm flipH="false" flipV="false" rot="0">
              <a:off x="0" y="0"/>
              <a:ext cx="5128006" cy="3333242"/>
            </a:xfrm>
            <a:custGeom>
              <a:avLst/>
              <a:gdLst/>
              <a:ahLst/>
              <a:cxnLst/>
              <a:rect r="r" b="b" t="t" l="l"/>
              <a:pathLst>
                <a:path h="3333242" w="5128006">
                  <a:moveTo>
                    <a:pt x="0" y="0"/>
                  </a:moveTo>
                  <a:lnTo>
                    <a:pt x="5128006" y="0"/>
                  </a:lnTo>
                  <a:lnTo>
                    <a:pt x="5128006" y="3333242"/>
                  </a:lnTo>
                  <a:lnTo>
                    <a:pt x="0" y="3333242"/>
                  </a:lnTo>
                  <a:lnTo>
                    <a:pt x="0" y="0"/>
                  </a:lnTo>
                  <a:close/>
                </a:path>
              </a:pathLst>
            </a:custGeom>
            <a:blipFill>
              <a:blip r:embed="rId6"/>
              <a:stretch>
                <a:fillRect l="-91" t="0" r="-91" b="1"/>
              </a:stretch>
            </a:blipFill>
          </p:spPr>
        </p:sp>
      </p:grpSp>
      <p:grpSp>
        <p:nvGrpSpPr>
          <p:cNvPr name="Group 14" id="14"/>
          <p:cNvGrpSpPr/>
          <p:nvPr/>
        </p:nvGrpSpPr>
        <p:grpSpPr>
          <a:xfrm rot="0">
            <a:off x="321602" y="7327916"/>
            <a:ext cx="3906088" cy="2538955"/>
            <a:chOff x="0" y="0"/>
            <a:chExt cx="5208118" cy="3385274"/>
          </a:xfrm>
        </p:grpSpPr>
        <p:sp>
          <p:nvSpPr>
            <p:cNvPr name="Freeform 15" id="15"/>
            <p:cNvSpPr/>
            <p:nvPr/>
          </p:nvSpPr>
          <p:spPr>
            <a:xfrm flipH="false" flipV="false" rot="0">
              <a:off x="0" y="0"/>
              <a:ext cx="5208143" cy="3385312"/>
            </a:xfrm>
            <a:custGeom>
              <a:avLst/>
              <a:gdLst/>
              <a:ahLst/>
              <a:cxnLst/>
              <a:rect r="r" b="b" t="t" l="l"/>
              <a:pathLst>
                <a:path h="3385312" w="5208143">
                  <a:moveTo>
                    <a:pt x="0" y="0"/>
                  </a:moveTo>
                  <a:lnTo>
                    <a:pt x="5208143" y="0"/>
                  </a:lnTo>
                  <a:lnTo>
                    <a:pt x="5208143" y="3385312"/>
                  </a:lnTo>
                  <a:lnTo>
                    <a:pt x="0" y="3385312"/>
                  </a:lnTo>
                  <a:lnTo>
                    <a:pt x="0" y="0"/>
                  </a:lnTo>
                  <a:close/>
                </a:path>
              </a:pathLst>
            </a:custGeom>
            <a:blipFill>
              <a:blip r:embed="rId7"/>
              <a:stretch>
                <a:fillRect l="-91" t="0" r="-91" b="1"/>
              </a:stretch>
            </a:blipFill>
          </p:spPr>
        </p:sp>
      </p:grpSp>
      <p:grpSp>
        <p:nvGrpSpPr>
          <p:cNvPr name="Group 16" id="16"/>
          <p:cNvGrpSpPr/>
          <p:nvPr/>
        </p:nvGrpSpPr>
        <p:grpSpPr>
          <a:xfrm rot="0">
            <a:off x="4712532" y="7386056"/>
            <a:ext cx="3816629" cy="2480815"/>
            <a:chOff x="0" y="0"/>
            <a:chExt cx="5088839" cy="3307753"/>
          </a:xfrm>
        </p:grpSpPr>
        <p:sp>
          <p:nvSpPr>
            <p:cNvPr name="Freeform 17" id="17"/>
            <p:cNvSpPr/>
            <p:nvPr/>
          </p:nvSpPr>
          <p:spPr>
            <a:xfrm flipH="false" flipV="false" rot="0">
              <a:off x="0" y="0"/>
              <a:ext cx="5088890" cy="3307715"/>
            </a:xfrm>
            <a:custGeom>
              <a:avLst/>
              <a:gdLst/>
              <a:ahLst/>
              <a:cxnLst/>
              <a:rect r="r" b="b" t="t" l="l"/>
              <a:pathLst>
                <a:path h="3307715" w="5088890">
                  <a:moveTo>
                    <a:pt x="0" y="0"/>
                  </a:moveTo>
                  <a:lnTo>
                    <a:pt x="5088890" y="0"/>
                  </a:lnTo>
                  <a:lnTo>
                    <a:pt x="5088890" y="3307715"/>
                  </a:lnTo>
                  <a:lnTo>
                    <a:pt x="0" y="3307715"/>
                  </a:lnTo>
                  <a:lnTo>
                    <a:pt x="0" y="0"/>
                  </a:lnTo>
                  <a:close/>
                </a:path>
              </a:pathLst>
            </a:custGeom>
            <a:blipFill>
              <a:blip r:embed="rId8"/>
              <a:stretch>
                <a:fillRect l="-91" t="0" r="-90" b="-1"/>
              </a:stretch>
            </a:blipFill>
          </p:spPr>
        </p:sp>
      </p:grpSp>
      <p:grpSp>
        <p:nvGrpSpPr>
          <p:cNvPr name="Group 18" id="18"/>
          <p:cNvGrpSpPr/>
          <p:nvPr/>
        </p:nvGrpSpPr>
        <p:grpSpPr>
          <a:xfrm rot="0">
            <a:off x="9144000" y="6659423"/>
            <a:ext cx="3687575" cy="3207448"/>
            <a:chOff x="0" y="0"/>
            <a:chExt cx="4916767" cy="4276598"/>
          </a:xfrm>
        </p:grpSpPr>
        <p:sp>
          <p:nvSpPr>
            <p:cNvPr name="Freeform 19" id="19"/>
            <p:cNvSpPr/>
            <p:nvPr/>
          </p:nvSpPr>
          <p:spPr>
            <a:xfrm flipH="false" flipV="false" rot="0">
              <a:off x="0" y="0"/>
              <a:ext cx="4916805" cy="4276598"/>
            </a:xfrm>
            <a:custGeom>
              <a:avLst/>
              <a:gdLst/>
              <a:ahLst/>
              <a:cxnLst/>
              <a:rect r="r" b="b" t="t" l="l"/>
              <a:pathLst>
                <a:path h="4276598" w="4916805">
                  <a:moveTo>
                    <a:pt x="0" y="0"/>
                  </a:moveTo>
                  <a:lnTo>
                    <a:pt x="4916805" y="0"/>
                  </a:lnTo>
                  <a:lnTo>
                    <a:pt x="4916805" y="4276598"/>
                  </a:lnTo>
                  <a:lnTo>
                    <a:pt x="0" y="4276598"/>
                  </a:lnTo>
                  <a:lnTo>
                    <a:pt x="0" y="0"/>
                  </a:lnTo>
                  <a:close/>
                </a:path>
              </a:pathLst>
            </a:custGeom>
            <a:blipFill>
              <a:blip r:embed="rId9"/>
              <a:stretch>
                <a:fillRect l="-3" t="0" r="-3" b="0"/>
              </a:stretch>
            </a:blipFill>
          </p:spPr>
        </p:sp>
      </p:grpSp>
      <p:sp>
        <p:nvSpPr>
          <p:cNvPr name="TextBox 20" id="20"/>
          <p:cNvSpPr txBox="true"/>
          <p:nvPr/>
        </p:nvSpPr>
        <p:spPr>
          <a:xfrm rot="0">
            <a:off x="850106" y="848020"/>
            <a:ext cx="11984536" cy="626269"/>
          </a:xfrm>
          <a:prstGeom prst="rect">
            <a:avLst/>
          </a:prstGeom>
        </p:spPr>
        <p:txBody>
          <a:bodyPr anchor="t" rtlCol="false" tIns="0" lIns="0" bIns="0" rIns="0">
            <a:spAutoFit/>
          </a:bodyPr>
          <a:lstStyle/>
          <a:p>
            <a:pPr algn="l">
              <a:lnSpc>
                <a:spcPts val="4750"/>
              </a:lnSpc>
            </a:pPr>
            <a:r>
              <a:rPr lang="en-US" sz="3811">
                <a:solidFill>
                  <a:srgbClr val="1B1B27"/>
                </a:solidFill>
                <a:latin typeface="Corben"/>
                <a:ea typeface="Corben"/>
                <a:cs typeface="Corben"/>
                <a:sym typeface="Corben"/>
              </a:rPr>
              <a:t>Token Conversion Insights: From Lead to Enrollment</a:t>
            </a:r>
          </a:p>
        </p:txBody>
      </p:sp>
      <p:sp>
        <p:nvSpPr>
          <p:cNvPr name="TextBox 21" id="21"/>
          <p:cNvSpPr txBox="true"/>
          <p:nvPr/>
        </p:nvSpPr>
        <p:spPr>
          <a:xfrm rot="0">
            <a:off x="850106" y="1788614"/>
            <a:ext cx="16587788" cy="1219200"/>
          </a:xfrm>
          <a:prstGeom prst="rect">
            <a:avLst/>
          </a:prstGeom>
        </p:spPr>
        <p:txBody>
          <a:bodyPr anchor="t" rtlCol="false" tIns="0" lIns="0" bIns="0" rIns="0">
            <a:spAutoFit/>
          </a:bodyPr>
          <a:lstStyle/>
          <a:p>
            <a:pPr algn="l">
              <a:lnSpc>
                <a:spcPts val="3000"/>
              </a:lnSpc>
            </a:pPr>
            <a:r>
              <a:rPr lang="en-US" sz="1874">
                <a:solidFill>
                  <a:srgbClr val="404155"/>
                </a:solidFill>
                <a:latin typeface="Corben"/>
                <a:ea typeface="Corben"/>
                <a:cs typeface="Corben"/>
                <a:sym typeface="Corben"/>
              </a:rPr>
              <a:t>Our data shows that Facebook and LinkedIn are the strongest sources for generating paid tokens, indicating their effectiveness in reaching our target audience. However, there's a noticeable drop in conversion after the token payment, suggesting potential issues in subsequent stages. Agent performance, particularly from Zoya and Sangeeta, has been exceptional in driving these conversions.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grpSp>
        <p:nvGrpSpPr>
          <p:cNvPr name="Group 6" id="6"/>
          <p:cNvGrpSpPr/>
          <p:nvPr/>
        </p:nvGrpSpPr>
        <p:grpSpPr>
          <a:xfrm rot="0">
            <a:off x="590102" y="2823886"/>
            <a:ext cx="8210426" cy="5921769"/>
            <a:chOff x="0" y="0"/>
            <a:chExt cx="10947235" cy="7895692"/>
          </a:xfrm>
        </p:grpSpPr>
        <p:sp>
          <p:nvSpPr>
            <p:cNvPr name="Freeform 7" id="7"/>
            <p:cNvSpPr/>
            <p:nvPr/>
          </p:nvSpPr>
          <p:spPr>
            <a:xfrm flipH="false" flipV="false" rot="0">
              <a:off x="0" y="0"/>
              <a:ext cx="10947273" cy="7895717"/>
            </a:xfrm>
            <a:custGeom>
              <a:avLst/>
              <a:gdLst/>
              <a:ahLst/>
              <a:cxnLst/>
              <a:rect r="r" b="b" t="t" l="l"/>
              <a:pathLst>
                <a:path h="7895717" w="10947273">
                  <a:moveTo>
                    <a:pt x="0" y="0"/>
                  </a:moveTo>
                  <a:lnTo>
                    <a:pt x="10947273" y="0"/>
                  </a:lnTo>
                  <a:lnTo>
                    <a:pt x="10947273" y="7895717"/>
                  </a:lnTo>
                  <a:lnTo>
                    <a:pt x="0" y="7895717"/>
                  </a:lnTo>
                  <a:lnTo>
                    <a:pt x="0" y="0"/>
                  </a:lnTo>
                  <a:close/>
                </a:path>
              </a:pathLst>
            </a:custGeom>
            <a:blipFill>
              <a:blip r:embed="rId4"/>
              <a:stretch>
                <a:fillRect l="-12" t="0" r="-12" b="0"/>
              </a:stretch>
            </a:blipFill>
          </p:spPr>
        </p:sp>
      </p:grpSp>
      <p:grpSp>
        <p:nvGrpSpPr>
          <p:cNvPr name="Group 8" id="8"/>
          <p:cNvGrpSpPr/>
          <p:nvPr/>
        </p:nvGrpSpPr>
        <p:grpSpPr>
          <a:xfrm rot="0">
            <a:off x="8966283" y="3271933"/>
            <a:ext cx="9034901" cy="5025666"/>
            <a:chOff x="0" y="0"/>
            <a:chExt cx="12046534" cy="6700888"/>
          </a:xfrm>
        </p:grpSpPr>
        <p:sp>
          <p:nvSpPr>
            <p:cNvPr name="Freeform 9" id="9"/>
            <p:cNvSpPr/>
            <p:nvPr/>
          </p:nvSpPr>
          <p:spPr>
            <a:xfrm flipH="false" flipV="false" rot="0">
              <a:off x="0" y="0"/>
              <a:ext cx="12046585" cy="6700901"/>
            </a:xfrm>
            <a:custGeom>
              <a:avLst/>
              <a:gdLst/>
              <a:ahLst/>
              <a:cxnLst/>
              <a:rect r="r" b="b" t="t" l="l"/>
              <a:pathLst>
                <a:path h="6700901" w="12046585">
                  <a:moveTo>
                    <a:pt x="0" y="0"/>
                  </a:moveTo>
                  <a:lnTo>
                    <a:pt x="12046585" y="0"/>
                  </a:lnTo>
                  <a:lnTo>
                    <a:pt x="12046585" y="6700901"/>
                  </a:lnTo>
                  <a:lnTo>
                    <a:pt x="0" y="6700901"/>
                  </a:lnTo>
                  <a:lnTo>
                    <a:pt x="0" y="0"/>
                  </a:lnTo>
                  <a:close/>
                </a:path>
              </a:pathLst>
            </a:custGeom>
            <a:blipFill>
              <a:blip r:embed="rId5"/>
              <a:stretch>
                <a:fillRect l="0" t="-39" r="0" b="-38"/>
              </a:stretch>
            </a:blipFill>
          </p:spPr>
        </p:sp>
      </p:grpSp>
      <p:sp>
        <p:nvSpPr>
          <p:cNvPr name="TextBox 10" id="10"/>
          <p:cNvSpPr txBox="true"/>
          <p:nvPr/>
        </p:nvSpPr>
        <p:spPr>
          <a:xfrm rot="0">
            <a:off x="590102" y="565137"/>
            <a:ext cx="9047283" cy="481832"/>
          </a:xfrm>
          <a:prstGeom prst="rect">
            <a:avLst/>
          </a:prstGeom>
        </p:spPr>
        <p:txBody>
          <a:bodyPr anchor="t" rtlCol="false" tIns="0" lIns="0" bIns="0" rIns="0">
            <a:spAutoFit/>
          </a:bodyPr>
          <a:lstStyle/>
          <a:p>
            <a:pPr algn="l">
              <a:lnSpc>
                <a:spcPts val="3691"/>
              </a:lnSpc>
            </a:pPr>
            <a:r>
              <a:rPr lang="en-US" sz="2924">
                <a:solidFill>
                  <a:srgbClr val="1B1B27"/>
                </a:solidFill>
                <a:latin typeface="Corben"/>
                <a:ea typeface="Corben"/>
                <a:cs typeface="Corben"/>
                <a:sym typeface="Corben"/>
              </a:rPr>
              <a:t>Marketing ROI: Maximising Campaign Efficiency</a:t>
            </a:r>
          </a:p>
        </p:txBody>
      </p:sp>
      <p:sp>
        <p:nvSpPr>
          <p:cNvPr name="TextBox 11" id="11"/>
          <p:cNvSpPr txBox="true"/>
          <p:nvPr/>
        </p:nvSpPr>
        <p:spPr>
          <a:xfrm rot="0">
            <a:off x="590102" y="1275798"/>
            <a:ext cx="17107795" cy="1186139"/>
          </a:xfrm>
          <a:prstGeom prst="rect">
            <a:avLst/>
          </a:prstGeom>
        </p:spPr>
        <p:txBody>
          <a:bodyPr anchor="t" rtlCol="false" tIns="0" lIns="0" bIns="0" rIns="0">
            <a:spAutoFit/>
          </a:bodyPr>
          <a:lstStyle/>
          <a:p>
            <a:pPr algn="l">
              <a:lnSpc>
                <a:spcPts val="3004"/>
              </a:lnSpc>
            </a:pPr>
            <a:r>
              <a:rPr lang="en-US" sz="1911">
                <a:solidFill>
                  <a:srgbClr val="404155"/>
                </a:solidFill>
                <a:latin typeface="Corben"/>
                <a:ea typeface="Corben"/>
                <a:cs typeface="Corben"/>
                <a:sym typeface="Corben"/>
              </a:rPr>
              <a:t>An in-depth analysis of our marketing campaigns indicates that some initiatives have yielded a low return on investment (ROI), leading to wasted budget. By strategically reallocating our marketing spend to high-performing channels and refining our targeting, we project a potential efficiency gain of 20-30%. This shift will ensure our marketing budget is utilised more effectively.</a:t>
            </a:r>
          </a:p>
        </p:txBody>
      </p:sp>
      <p:sp>
        <p:nvSpPr>
          <p:cNvPr name="TextBox 12" id="12"/>
          <p:cNvSpPr txBox="true"/>
          <p:nvPr/>
        </p:nvSpPr>
        <p:spPr>
          <a:xfrm rot="0">
            <a:off x="590102" y="11644903"/>
            <a:ext cx="17107795" cy="271462"/>
          </a:xfrm>
          <a:prstGeom prst="rect">
            <a:avLst/>
          </a:prstGeom>
        </p:spPr>
        <p:txBody>
          <a:bodyPr anchor="t" rtlCol="false" tIns="0" lIns="0" bIns="0" rIns="0">
            <a:spAutoFit/>
          </a:bodyPr>
          <a:lstStyle/>
          <a:p>
            <a:pPr algn="l">
              <a:lnSpc>
                <a:spcPts val="2062"/>
              </a:lnSpc>
            </a:pPr>
            <a:r>
              <a:rPr lang="en-US" sz="1312">
                <a:solidFill>
                  <a:srgbClr val="404155"/>
                </a:solidFill>
                <a:latin typeface="Corben"/>
                <a:ea typeface="Corben"/>
                <a:cs typeface="Corben"/>
                <a:sym typeface="Corben"/>
              </a:rPr>
              <a:t>This bar chart illustrates the ROI for various marketing campaigns, highlighting areas for budget reallocation and improved efficiency.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992238" y="1052960"/>
            <a:ext cx="15082390" cy="1417787"/>
          </a:xfrm>
          <a:prstGeom prst="rect">
            <a:avLst/>
          </a:prstGeom>
        </p:spPr>
        <p:txBody>
          <a:bodyPr anchor="t" rtlCol="false" tIns="0" lIns="0" bIns="0" rIns="0">
            <a:spAutoFit/>
          </a:bodyPr>
          <a:lstStyle/>
          <a:p>
            <a:pPr algn="l">
              <a:lnSpc>
                <a:spcPts val="5559"/>
              </a:lnSpc>
            </a:pPr>
            <a:r>
              <a:rPr lang="en-US" sz="4437">
                <a:solidFill>
                  <a:srgbClr val="1B1B27"/>
                </a:solidFill>
                <a:latin typeface="Corben"/>
                <a:ea typeface="Corben"/>
                <a:cs typeface="Corben"/>
                <a:sym typeface="Corben"/>
              </a:rPr>
              <a:t>Addressing Funnel Bottlenecks for Seamless Progression</a:t>
            </a:r>
          </a:p>
          <a:p>
            <a:pPr algn="l">
              <a:lnSpc>
                <a:spcPts val="5562"/>
              </a:lnSpc>
            </a:pPr>
          </a:p>
        </p:txBody>
      </p:sp>
      <p:sp>
        <p:nvSpPr>
          <p:cNvPr name="TextBox 7" id="7"/>
          <p:cNvSpPr txBox="true"/>
          <p:nvPr/>
        </p:nvSpPr>
        <p:spPr>
          <a:xfrm rot="0">
            <a:off x="708574" y="2247605"/>
            <a:ext cx="16303523" cy="1843087"/>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The largest drop-off in our MBA enrollment funnel occurs between the 'Lead' and 'Test' stages, indicating a significant initial barrier. Another critical bottleneck is observed from 'Test' to 'Token payment', primarily due to process confusion and unclear next steps. Solutions include simplifying the interface for test registration and implementing automated reminders to guide candidates through each stage.</a:t>
            </a:r>
          </a:p>
        </p:txBody>
      </p:sp>
      <p:grpSp>
        <p:nvGrpSpPr>
          <p:cNvPr name="Group 8" id="8"/>
          <p:cNvGrpSpPr/>
          <p:nvPr/>
        </p:nvGrpSpPr>
        <p:grpSpPr>
          <a:xfrm rot="0">
            <a:off x="992238" y="5350821"/>
            <a:ext cx="5245418" cy="1428750"/>
            <a:chOff x="0" y="0"/>
            <a:chExt cx="6993890" cy="1905000"/>
          </a:xfrm>
        </p:grpSpPr>
        <p:sp>
          <p:nvSpPr>
            <p:cNvPr name="Freeform 9" id="9" descr="preencoded.png"/>
            <p:cNvSpPr/>
            <p:nvPr/>
          </p:nvSpPr>
          <p:spPr>
            <a:xfrm flipH="false" flipV="false" rot="0">
              <a:off x="0" y="0"/>
              <a:ext cx="6993890" cy="1905000"/>
            </a:xfrm>
            <a:custGeom>
              <a:avLst/>
              <a:gdLst/>
              <a:ahLst/>
              <a:cxnLst/>
              <a:rect r="r" b="b" t="t" l="l"/>
              <a:pathLst>
                <a:path h="1905000" w="6993890">
                  <a:moveTo>
                    <a:pt x="0" y="0"/>
                  </a:moveTo>
                  <a:lnTo>
                    <a:pt x="6993890" y="0"/>
                  </a:lnTo>
                  <a:lnTo>
                    <a:pt x="6993890" y="1905000"/>
                  </a:lnTo>
                  <a:lnTo>
                    <a:pt x="0" y="1905000"/>
                  </a:lnTo>
                  <a:lnTo>
                    <a:pt x="0" y="0"/>
                  </a:lnTo>
                  <a:close/>
                </a:path>
              </a:pathLst>
            </a:custGeom>
            <a:blipFill>
              <a:blip r:embed="rId4"/>
              <a:stretch>
                <a:fillRect l="-87" t="0" r="-87" b="0"/>
              </a:stretch>
            </a:blipFill>
          </p:spPr>
        </p:sp>
      </p:grpSp>
      <p:sp>
        <p:nvSpPr>
          <p:cNvPr name="TextBox 10" id="10"/>
          <p:cNvSpPr txBox="true"/>
          <p:nvPr/>
        </p:nvSpPr>
        <p:spPr>
          <a:xfrm rot="0">
            <a:off x="1275759" y="6465837"/>
            <a:ext cx="3544043" cy="461963"/>
          </a:xfrm>
          <a:prstGeom prst="rect">
            <a:avLst/>
          </a:prstGeom>
        </p:spPr>
        <p:txBody>
          <a:bodyPr anchor="t" rtlCol="false" tIns="0" lIns="0" bIns="0" rIns="0">
            <a:spAutoFit/>
          </a:bodyPr>
          <a:lstStyle/>
          <a:p>
            <a:pPr algn="l">
              <a:lnSpc>
                <a:spcPts val="3436"/>
              </a:lnSpc>
            </a:pPr>
            <a:r>
              <a:rPr lang="en-US" sz="2750">
                <a:solidFill>
                  <a:srgbClr val="404155"/>
                </a:solidFill>
                <a:latin typeface="Corben"/>
                <a:ea typeface="Corben"/>
                <a:cs typeface="Corben"/>
                <a:sym typeface="Corben"/>
              </a:rPr>
              <a:t>Lead to Test</a:t>
            </a:r>
          </a:p>
        </p:txBody>
      </p:sp>
      <p:sp>
        <p:nvSpPr>
          <p:cNvPr name="TextBox 11" id="11"/>
          <p:cNvSpPr txBox="true"/>
          <p:nvPr/>
        </p:nvSpPr>
        <p:spPr>
          <a:xfrm rot="0">
            <a:off x="1275759" y="6926466"/>
            <a:ext cx="4678413" cy="139541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Largest drop-off. Candidates struggle with initial test registration or perceived complexity.</a:t>
            </a:r>
          </a:p>
        </p:txBody>
      </p:sp>
      <p:grpSp>
        <p:nvGrpSpPr>
          <p:cNvPr name="Group 12" id="12"/>
          <p:cNvGrpSpPr/>
          <p:nvPr/>
        </p:nvGrpSpPr>
        <p:grpSpPr>
          <a:xfrm rot="0">
            <a:off x="6521206" y="4925463"/>
            <a:ext cx="5245418" cy="1428750"/>
            <a:chOff x="0" y="0"/>
            <a:chExt cx="6993890" cy="1905000"/>
          </a:xfrm>
        </p:grpSpPr>
        <p:sp>
          <p:nvSpPr>
            <p:cNvPr name="Freeform 13" id="13" descr="preencoded.png"/>
            <p:cNvSpPr/>
            <p:nvPr/>
          </p:nvSpPr>
          <p:spPr>
            <a:xfrm flipH="false" flipV="false" rot="0">
              <a:off x="0" y="0"/>
              <a:ext cx="6993890" cy="1905000"/>
            </a:xfrm>
            <a:custGeom>
              <a:avLst/>
              <a:gdLst/>
              <a:ahLst/>
              <a:cxnLst/>
              <a:rect r="r" b="b" t="t" l="l"/>
              <a:pathLst>
                <a:path h="1905000" w="6993890">
                  <a:moveTo>
                    <a:pt x="0" y="0"/>
                  </a:moveTo>
                  <a:lnTo>
                    <a:pt x="6993890" y="0"/>
                  </a:lnTo>
                  <a:lnTo>
                    <a:pt x="6993890" y="1905000"/>
                  </a:lnTo>
                  <a:lnTo>
                    <a:pt x="0" y="1905000"/>
                  </a:lnTo>
                  <a:lnTo>
                    <a:pt x="0" y="0"/>
                  </a:lnTo>
                  <a:close/>
                </a:path>
              </a:pathLst>
            </a:custGeom>
            <a:blipFill>
              <a:blip r:embed="rId4"/>
              <a:stretch>
                <a:fillRect l="-87" t="0" r="-87" b="0"/>
              </a:stretch>
            </a:blipFill>
          </p:spPr>
        </p:sp>
      </p:grpSp>
      <p:sp>
        <p:nvSpPr>
          <p:cNvPr name="TextBox 14" id="14"/>
          <p:cNvSpPr txBox="true"/>
          <p:nvPr/>
        </p:nvSpPr>
        <p:spPr>
          <a:xfrm rot="0">
            <a:off x="6804717" y="6040488"/>
            <a:ext cx="3544043" cy="461963"/>
          </a:xfrm>
          <a:prstGeom prst="rect">
            <a:avLst/>
          </a:prstGeom>
        </p:spPr>
        <p:txBody>
          <a:bodyPr anchor="t" rtlCol="false" tIns="0" lIns="0" bIns="0" rIns="0">
            <a:spAutoFit/>
          </a:bodyPr>
          <a:lstStyle/>
          <a:p>
            <a:pPr algn="l">
              <a:lnSpc>
                <a:spcPts val="3436"/>
              </a:lnSpc>
            </a:pPr>
            <a:r>
              <a:rPr lang="en-US" sz="2750">
                <a:solidFill>
                  <a:srgbClr val="404155"/>
                </a:solidFill>
                <a:latin typeface="Corben"/>
                <a:ea typeface="Corben"/>
                <a:cs typeface="Corben"/>
                <a:sym typeface="Corben"/>
              </a:rPr>
              <a:t>Test to Token</a:t>
            </a:r>
          </a:p>
        </p:txBody>
      </p:sp>
      <p:sp>
        <p:nvSpPr>
          <p:cNvPr name="TextBox 15" id="15"/>
          <p:cNvSpPr txBox="true"/>
          <p:nvPr/>
        </p:nvSpPr>
        <p:spPr>
          <a:xfrm rot="0">
            <a:off x="6804717" y="6501108"/>
            <a:ext cx="4678413" cy="139541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Confusion regarding next steps post-test and financing delays are primary hurdles.</a:t>
            </a:r>
          </a:p>
        </p:txBody>
      </p:sp>
      <p:grpSp>
        <p:nvGrpSpPr>
          <p:cNvPr name="Group 16" id="16"/>
          <p:cNvGrpSpPr/>
          <p:nvPr/>
        </p:nvGrpSpPr>
        <p:grpSpPr>
          <a:xfrm rot="0">
            <a:off x="12050163" y="4500267"/>
            <a:ext cx="5245418" cy="1428750"/>
            <a:chOff x="0" y="0"/>
            <a:chExt cx="6993890" cy="1905000"/>
          </a:xfrm>
        </p:grpSpPr>
        <p:sp>
          <p:nvSpPr>
            <p:cNvPr name="Freeform 17" id="17" descr="preencoded.png"/>
            <p:cNvSpPr/>
            <p:nvPr/>
          </p:nvSpPr>
          <p:spPr>
            <a:xfrm flipH="false" flipV="false" rot="0">
              <a:off x="0" y="0"/>
              <a:ext cx="6993890" cy="1905000"/>
            </a:xfrm>
            <a:custGeom>
              <a:avLst/>
              <a:gdLst/>
              <a:ahLst/>
              <a:cxnLst/>
              <a:rect r="r" b="b" t="t" l="l"/>
              <a:pathLst>
                <a:path h="1905000" w="6993890">
                  <a:moveTo>
                    <a:pt x="0" y="0"/>
                  </a:moveTo>
                  <a:lnTo>
                    <a:pt x="6993890" y="0"/>
                  </a:lnTo>
                  <a:lnTo>
                    <a:pt x="6993890" y="1905000"/>
                  </a:lnTo>
                  <a:lnTo>
                    <a:pt x="0" y="1905000"/>
                  </a:lnTo>
                  <a:lnTo>
                    <a:pt x="0" y="0"/>
                  </a:lnTo>
                  <a:close/>
                </a:path>
              </a:pathLst>
            </a:custGeom>
            <a:blipFill>
              <a:blip r:embed="rId4"/>
              <a:stretch>
                <a:fillRect l="-87" t="0" r="-87" b="0"/>
              </a:stretch>
            </a:blipFill>
          </p:spPr>
        </p:sp>
      </p:grpSp>
      <p:sp>
        <p:nvSpPr>
          <p:cNvPr name="TextBox 18" id="18"/>
          <p:cNvSpPr txBox="true"/>
          <p:nvPr/>
        </p:nvSpPr>
        <p:spPr>
          <a:xfrm rot="0">
            <a:off x="12333684" y="5615283"/>
            <a:ext cx="3544043" cy="461963"/>
          </a:xfrm>
          <a:prstGeom prst="rect">
            <a:avLst/>
          </a:prstGeom>
        </p:spPr>
        <p:txBody>
          <a:bodyPr anchor="t" rtlCol="false" tIns="0" lIns="0" bIns="0" rIns="0">
            <a:spAutoFit/>
          </a:bodyPr>
          <a:lstStyle/>
          <a:p>
            <a:pPr algn="l">
              <a:lnSpc>
                <a:spcPts val="3436"/>
              </a:lnSpc>
            </a:pPr>
            <a:r>
              <a:rPr lang="en-US" sz="2750">
                <a:solidFill>
                  <a:srgbClr val="404155"/>
                </a:solidFill>
                <a:latin typeface="Corben"/>
                <a:ea typeface="Corben"/>
                <a:cs typeface="Corben"/>
                <a:sym typeface="Corben"/>
              </a:rPr>
              <a:t>Token to Enrollment</a:t>
            </a:r>
          </a:p>
        </p:txBody>
      </p:sp>
      <p:sp>
        <p:nvSpPr>
          <p:cNvPr name="TextBox 19" id="19"/>
          <p:cNvSpPr txBox="true"/>
          <p:nvPr/>
        </p:nvSpPr>
        <p:spPr>
          <a:xfrm rot="0">
            <a:off x="12333684" y="6075912"/>
            <a:ext cx="4678413" cy="947737"/>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Minor drop-off, usually due to final documentation or payment issues.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137" y="800100"/>
            <a:ext cx="15046042" cy="9155106"/>
          </a:xfrm>
          <a:prstGeom prst="rect">
            <a:avLst/>
          </a:prstGeom>
        </p:spPr>
        <p:txBody>
          <a:bodyPr anchor="t" rtlCol="false" tIns="0" lIns="0" bIns="0" rIns="0">
            <a:spAutoFit/>
          </a:bodyPr>
          <a:lstStyle/>
          <a:p>
            <a:pPr algn="ctr">
              <a:lnSpc>
                <a:spcPts val="4863"/>
              </a:lnSpc>
            </a:pPr>
            <a:r>
              <a:rPr lang="en-US" sz="2987" b="true">
                <a:solidFill>
                  <a:srgbClr val="000000"/>
                </a:solidFill>
                <a:latin typeface="Corben Bold"/>
                <a:ea typeface="Corben Bold"/>
                <a:cs typeface="Corben Bold"/>
                <a:sym typeface="Corben Bold"/>
              </a:rPr>
              <a:t>Problems the Program is Facing (from Funnel Analysis)</a:t>
            </a:r>
          </a:p>
          <a:p>
            <a:pPr algn="ctr">
              <a:lnSpc>
                <a:spcPts val="4866"/>
              </a:lnSpc>
            </a:pPr>
          </a:p>
          <a:p>
            <a:pPr algn="l">
              <a:lnSpc>
                <a:spcPts val="4163"/>
              </a:lnSpc>
            </a:pPr>
            <a:r>
              <a:rPr lang="en-US" sz="2557">
                <a:solidFill>
                  <a:srgbClr val="000000"/>
                </a:solidFill>
                <a:latin typeface="Corben"/>
                <a:ea typeface="Corben"/>
                <a:cs typeface="Corben"/>
                <a:sym typeface="Corben"/>
              </a:rPr>
              <a:t>1. High Drop-offs at Early Stages</a:t>
            </a:r>
          </a:p>
          <a:p>
            <a:pPr algn="l">
              <a:lnSpc>
                <a:spcPts val="4165"/>
              </a:lnSpc>
            </a:pPr>
          </a:p>
          <a:p>
            <a:pPr algn="l" marL="584606" indent="-194869" lvl="2">
              <a:lnSpc>
                <a:spcPts val="4165"/>
              </a:lnSpc>
              <a:buFont typeface="Arial"/>
              <a:buChar char="⚬"/>
            </a:pPr>
            <a:r>
              <a:rPr lang="en-US" sz="2557">
                <a:solidFill>
                  <a:srgbClr val="000000"/>
                </a:solidFill>
                <a:latin typeface="Corben"/>
                <a:ea typeface="Corben"/>
                <a:cs typeface="Corben"/>
                <a:sym typeface="Corben"/>
              </a:rPr>
              <a:t>The largest loss of candidates happens between Leads → Test.</a:t>
            </a:r>
          </a:p>
          <a:p>
            <a:pPr algn="l" marL="584606" indent="-194869" lvl="2">
              <a:lnSpc>
                <a:spcPts val="4165"/>
              </a:lnSpc>
              <a:buFont typeface="Arial"/>
              <a:buChar char="⚬"/>
            </a:pPr>
            <a:r>
              <a:rPr lang="en-US" sz="2557">
                <a:solidFill>
                  <a:srgbClr val="000000"/>
                </a:solidFill>
                <a:latin typeface="Corben"/>
                <a:ea typeface="Corben"/>
                <a:cs typeface="Corben"/>
                <a:sym typeface="Corben"/>
              </a:rPr>
              <a:t>This suggests either:</a:t>
            </a:r>
          </a:p>
          <a:p>
            <a:pPr algn="l" marL="584606" indent="-194869" lvl="2">
              <a:lnSpc>
                <a:spcPts val="4165"/>
              </a:lnSpc>
              <a:buFont typeface="Arial"/>
              <a:buChar char="⚬"/>
            </a:pPr>
            <a:r>
              <a:rPr lang="en-US" sz="2557">
                <a:solidFill>
                  <a:srgbClr val="000000"/>
                </a:solidFill>
                <a:latin typeface="Corben"/>
                <a:ea typeface="Corben"/>
                <a:cs typeface="Corben"/>
                <a:sym typeface="Corben"/>
              </a:rPr>
              <a:t>Lack of clarity/interest after initial sign-up.</a:t>
            </a:r>
          </a:p>
          <a:p>
            <a:pPr algn="l" marL="584606" indent="-194869" lvl="2">
              <a:lnSpc>
                <a:spcPts val="4165"/>
              </a:lnSpc>
              <a:buFont typeface="Arial"/>
              <a:buChar char="⚬"/>
            </a:pPr>
            <a:r>
              <a:rPr lang="en-US" sz="2557">
                <a:solidFill>
                  <a:srgbClr val="000000"/>
                </a:solidFill>
                <a:latin typeface="Corben"/>
                <a:ea typeface="Corben"/>
                <a:cs typeface="Corben"/>
                <a:sym typeface="Corben"/>
              </a:rPr>
              <a:t>Test instructions not engaging or too difficult.</a:t>
            </a:r>
          </a:p>
          <a:p>
            <a:pPr algn="l" marL="584606" indent="-194869" lvl="2">
              <a:lnSpc>
                <a:spcPts val="4163"/>
              </a:lnSpc>
              <a:buFont typeface="Arial"/>
              <a:buChar char="⚬"/>
            </a:pPr>
            <a:r>
              <a:rPr lang="en-US" sz="2557">
                <a:solidFill>
                  <a:srgbClr val="000000"/>
                </a:solidFill>
                <a:latin typeface="Corben"/>
                <a:ea typeface="Corben"/>
                <a:cs typeface="Corben"/>
                <a:sym typeface="Corben"/>
              </a:rPr>
              <a:t>Weak follow-up from admissions.</a:t>
            </a:r>
          </a:p>
          <a:p>
            <a:pPr algn="l" marL="584606" indent="-194869" lvl="2">
              <a:lnSpc>
                <a:spcPts val="4165"/>
              </a:lnSpc>
            </a:pPr>
          </a:p>
          <a:p>
            <a:pPr algn="l" marL="584606" indent="-194869" lvl="2">
              <a:lnSpc>
                <a:spcPts val="4163"/>
              </a:lnSpc>
            </a:pPr>
            <a:r>
              <a:rPr lang="en-US" sz="2557">
                <a:solidFill>
                  <a:srgbClr val="000000"/>
                </a:solidFill>
                <a:latin typeface="Corben"/>
                <a:ea typeface="Corben"/>
                <a:cs typeface="Corben"/>
                <a:sym typeface="Corben"/>
              </a:rPr>
              <a:t>2. Application Stage Weakness</a:t>
            </a:r>
          </a:p>
          <a:p>
            <a:pPr algn="l" marL="584606" indent="-194869" lvl="2">
              <a:lnSpc>
                <a:spcPts val="4165"/>
              </a:lnSpc>
            </a:pPr>
          </a:p>
          <a:p>
            <a:pPr algn="l" marL="584606" indent="-194869" lvl="2">
              <a:lnSpc>
                <a:spcPts val="4165"/>
              </a:lnSpc>
              <a:buFont typeface="Arial"/>
              <a:buChar char="⚬"/>
            </a:pPr>
            <a:r>
              <a:rPr lang="en-US" sz="2557">
                <a:solidFill>
                  <a:srgbClr val="000000"/>
                </a:solidFill>
                <a:latin typeface="Corben"/>
                <a:ea typeface="Corben"/>
                <a:cs typeface="Corben"/>
                <a:sym typeface="Corben"/>
              </a:rPr>
              <a:t>Many who attempt the test do not complete the Application.</a:t>
            </a:r>
          </a:p>
          <a:p>
            <a:pPr algn="l" marL="584606" indent="-194869" lvl="2">
              <a:lnSpc>
                <a:spcPts val="4165"/>
              </a:lnSpc>
              <a:buFont typeface="Arial"/>
              <a:buChar char="⚬"/>
            </a:pPr>
            <a:r>
              <a:rPr lang="en-US" sz="2557">
                <a:solidFill>
                  <a:srgbClr val="000000"/>
                </a:solidFill>
                <a:latin typeface="Corben"/>
                <a:ea typeface="Corben"/>
                <a:cs typeface="Corben"/>
                <a:sym typeface="Corben"/>
              </a:rPr>
              <a:t>Possible reasons:</a:t>
            </a:r>
          </a:p>
          <a:p>
            <a:pPr algn="l" marL="584606" indent="-194869" lvl="2">
              <a:lnSpc>
                <a:spcPts val="4165"/>
              </a:lnSpc>
              <a:buFont typeface="Arial"/>
              <a:buChar char="⚬"/>
            </a:pPr>
            <a:r>
              <a:rPr lang="en-US" sz="2557">
                <a:solidFill>
                  <a:srgbClr val="000000"/>
                </a:solidFill>
                <a:latin typeface="Corben"/>
                <a:ea typeface="Corben"/>
                <a:cs typeface="Corben"/>
                <a:sym typeface="Corben"/>
              </a:rPr>
              <a:t>Complex application form.</a:t>
            </a:r>
          </a:p>
          <a:p>
            <a:pPr algn="l" marL="584606" indent="-194869" lvl="2">
              <a:lnSpc>
                <a:spcPts val="4165"/>
              </a:lnSpc>
              <a:buFont typeface="Arial"/>
              <a:buChar char="⚬"/>
            </a:pPr>
            <a:r>
              <a:rPr lang="en-US" sz="2557">
                <a:solidFill>
                  <a:srgbClr val="000000"/>
                </a:solidFill>
                <a:latin typeface="Corben"/>
                <a:ea typeface="Corben"/>
                <a:cs typeface="Corben"/>
                <a:sym typeface="Corben"/>
              </a:rPr>
              <a:t>Lack of motivation/incentive to proceed.</a:t>
            </a:r>
          </a:p>
          <a:p>
            <a:pPr algn="l" marL="584606" indent="-194869" lvl="2">
              <a:lnSpc>
                <a:spcPts val="4165"/>
              </a:lnSpc>
              <a:buFont typeface="Arial"/>
              <a:buChar char="⚬"/>
            </a:pPr>
            <a:r>
              <a:rPr lang="en-US" sz="2557">
                <a:solidFill>
                  <a:srgbClr val="000000"/>
                </a:solidFill>
                <a:latin typeface="Corben"/>
                <a:ea typeface="Corben"/>
                <a:cs typeface="Corben"/>
                <a:sym typeface="Corben"/>
              </a:rPr>
              <a:t>Candidates losing interest before committing.</a:t>
            </a:r>
          </a:p>
        </p:txBody>
      </p:sp>
      <p:sp>
        <p:nvSpPr>
          <p:cNvPr name="Freeform 3" id="3"/>
          <p:cNvSpPr/>
          <p:nvPr/>
        </p:nvSpPr>
        <p:spPr>
          <a:xfrm flipH="false" flipV="false" rot="0">
            <a:off x="11569865" y="3086100"/>
            <a:ext cx="5689435" cy="5585993"/>
          </a:xfrm>
          <a:custGeom>
            <a:avLst/>
            <a:gdLst/>
            <a:ahLst/>
            <a:cxnLst/>
            <a:rect r="r" b="b" t="t" l="l"/>
            <a:pathLst>
              <a:path h="5585993" w="5689435">
                <a:moveTo>
                  <a:pt x="0" y="0"/>
                </a:moveTo>
                <a:lnTo>
                  <a:pt x="5689435" y="0"/>
                </a:lnTo>
                <a:lnTo>
                  <a:pt x="5689435" y="5585993"/>
                </a:lnTo>
                <a:lnTo>
                  <a:pt x="0" y="5585993"/>
                </a:lnTo>
                <a:lnTo>
                  <a:pt x="0" y="0"/>
                </a:lnTo>
                <a:close/>
              </a:path>
            </a:pathLst>
          </a:custGeom>
          <a:blipFill>
            <a:blip r:embed="rId2">
              <a:extLst>
                <a:ext uri="{96DAC541-7B7A-43D3-8B79-37D633B846F1}">
                  <asvg:svgBlip xmlns:asvg="http://schemas.microsoft.com/office/drawing/2016/SVG/main" r:embed="rId3"/>
                </a:ext>
              </a:extLst>
            </a:blip>
            <a:stretch>
              <a:fillRect l="-94" t="0" r="-94"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4640085" y="615401"/>
            <a:ext cx="9007821" cy="788489"/>
          </a:xfrm>
          <a:prstGeom prst="rect">
            <a:avLst/>
          </a:prstGeom>
        </p:spPr>
        <p:txBody>
          <a:bodyPr anchor="t" rtlCol="false" tIns="0" lIns="0" bIns="0" rIns="0">
            <a:spAutoFit/>
          </a:bodyPr>
          <a:lstStyle/>
          <a:p>
            <a:pPr algn="l">
              <a:lnSpc>
                <a:spcPts val="5874"/>
              </a:lnSpc>
            </a:pPr>
            <a:r>
              <a:rPr lang="en-US" sz="4686">
                <a:solidFill>
                  <a:srgbClr val="1B1B27"/>
                </a:solidFill>
                <a:latin typeface="Corben"/>
                <a:ea typeface="Corben"/>
                <a:cs typeface="Corben"/>
                <a:sym typeface="Corben"/>
              </a:rPr>
              <a:t>PowerBI Dashboard ScreenShot</a:t>
            </a:r>
          </a:p>
        </p:txBody>
      </p:sp>
      <p:grpSp>
        <p:nvGrpSpPr>
          <p:cNvPr name="Group 7" id="7"/>
          <p:cNvGrpSpPr/>
          <p:nvPr/>
        </p:nvGrpSpPr>
        <p:grpSpPr>
          <a:xfrm rot="0">
            <a:off x="2173319" y="1828533"/>
            <a:ext cx="14573650" cy="8163354"/>
            <a:chOff x="0" y="0"/>
            <a:chExt cx="19431533" cy="10884472"/>
          </a:xfrm>
        </p:grpSpPr>
        <p:sp>
          <p:nvSpPr>
            <p:cNvPr name="Freeform 8" id="8" descr="preencoded.png"/>
            <p:cNvSpPr/>
            <p:nvPr/>
          </p:nvSpPr>
          <p:spPr>
            <a:xfrm flipH="false" flipV="false" rot="0">
              <a:off x="0" y="0"/>
              <a:ext cx="19431508" cy="10884408"/>
            </a:xfrm>
            <a:custGeom>
              <a:avLst/>
              <a:gdLst/>
              <a:ahLst/>
              <a:cxnLst/>
              <a:rect r="r" b="b" t="t" l="l"/>
              <a:pathLst>
                <a:path h="10884408" w="19431508">
                  <a:moveTo>
                    <a:pt x="0" y="0"/>
                  </a:moveTo>
                  <a:lnTo>
                    <a:pt x="19431508" y="0"/>
                  </a:lnTo>
                  <a:lnTo>
                    <a:pt x="19431508" y="10884408"/>
                  </a:lnTo>
                  <a:lnTo>
                    <a:pt x="0" y="10884408"/>
                  </a:lnTo>
                  <a:lnTo>
                    <a:pt x="0" y="0"/>
                  </a:lnTo>
                  <a:close/>
                </a:path>
              </a:pathLst>
            </a:custGeom>
            <a:blipFill>
              <a:blip r:embed="rId4"/>
              <a:stretch>
                <a:fillRect l="-4" t="0" r="-4" b="0"/>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2364" y="7058"/>
            <a:ext cx="17309659" cy="9679048"/>
          </a:xfrm>
          <a:prstGeom prst="rect">
            <a:avLst/>
          </a:prstGeom>
        </p:spPr>
        <p:txBody>
          <a:bodyPr anchor="t" rtlCol="false" tIns="0" lIns="0" bIns="0" rIns="0">
            <a:spAutoFit/>
          </a:bodyPr>
          <a:lstStyle/>
          <a:p>
            <a:pPr algn="ctr">
              <a:lnSpc>
                <a:spcPts val="4660"/>
              </a:lnSpc>
            </a:pPr>
            <a:r>
              <a:rPr lang="en-US" sz="2863" b="true">
                <a:solidFill>
                  <a:srgbClr val="000000"/>
                </a:solidFill>
                <a:latin typeface="Corben Bold"/>
                <a:ea typeface="Corben Bold"/>
                <a:cs typeface="Corben Bold"/>
                <a:sym typeface="Corben Bold"/>
              </a:rPr>
              <a:t>Suggestions / Recommendations</a:t>
            </a:r>
          </a:p>
          <a:p>
            <a:pPr algn="ctr">
              <a:lnSpc>
                <a:spcPts val="4663"/>
              </a:lnSpc>
            </a:pPr>
          </a:p>
          <a:p>
            <a:pPr algn="l">
              <a:lnSpc>
                <a:spcPts val="3223"/>
              </a:lnSpc>
            </a:pPr>
            <a:r>
              <a:rPr lang="en-US" sz="1979">
                <a:solidFill>
                  <a:srgbClr val="000000"/>
                </a:solidFill>
                <a:latin typeface="Corben"/>
                <a:ea typeface="Corben"/>
                <a:cs typeface="Corben"/>
                <a:sym typeface="Corben"/>
              </a:rPr>
              <a:t>1. Improve Early Engagement (Leads → Test)</a:t>
            </a:r>
          </a:p>
          <a:p>
            <a:pPr algn="l" marL="452495" indent="-150832" lvl="2">
              <a:lnSpc>
                <a:spcPts val="3224"/>
              </a:lnSpc>
              <a:buFont typeface="Arial"/>
              <a:buChar char="⚬"/>
            </a:pPr>
            <a:r>
              <a:rPr lang="en-US" sz="1979">
                <a:solidFill>
                  <a:srgbClr val="000000"/>
                </a:solidFill>
                <a:latin typeface="Corben"/>
                <a:ea typeface="Corben"/>
                <a:cs typeface="Corben"/>
                <a:sym typeface="Corben"/>
              </a:rPr>
              <a:t>Send personalized follow-ups, reminders, and WhatsApp/email nudges.</a:t>
            </a:r>
          </a:p>
          <a:p>
            <a:pPr algn="l" marL="452495" indent="-150832" lvl="2">
              <a:lnSpc>
                <a:spcPts val="3224"/>
              </a:lnSpc>
              <a:buFont typeface="Arial"/>
              <a:buChar char="⚬"/>
            </a:pPr>
            <a:r>
              <a:rPr lang="en-US" sz="1979">
                <a:solidFill>
                  <a:srgbClr val="000000"/>
                </a:solidFill>
                <a:latin typeface="Corben"/>
                <a:ea typeface="Corben"/>
                <a:cs typeface="Corben"/>
                <a:sym typeface="Corben"/>
              </a:rPr>
              <a:t>Offer sample/mock tests to reduce anxiety.</a:t>
            </a:r>
          </a:p>
          <a:p>
            <a:pPr algn="l" marL="452495" indent="-150832" lvl="2">
              <a:lnSpc>
                <a:spcPts val="3223"/>
              </a:lnSpc>
              <a:buFont typeface="Arial"/>
              <a:buChar char="⚬"/>
            </a:pPr>
            <a:r>
              <a:rPr lang="en-US" sz="1979">
                <a:solidFill>
                  <a:srgbClr val="000000"/>
                </a:solidFill>
                <a:latin typeface="Corben"/>
                <a:ea typeface="Corben"/>
                <a:cs typeface="Corben"/>
                <a:sym typeface="Corben"/>
              </a:rPr>
              <a:t>Simplify test instructions, ensure mobile-friendly interface.</a:t>
            </a:r>
          </a:p>
          <a:p>
            <a:pPr algn="l" marL="452495" indent="-150832" lvl="2">
              <a:lnSpc>
                <a:spcPts val="3224"/>
              </a:lnSpc>
            </a:pPr>
          </a:p>
          <a:p>
            <a:pPr algn="l" marL="452495" indent="-150832" lvl="2">
              <a:lnSpc>
                <a:spcPts val="3224"/>
              </a:lnSpc>
            </a:pPr>
            <a:r>
              <a:rPr lang="en-US" sz="1979">
                <a:solidFill>
                  <a:srgbClr val="000000"/>
                </a:solidFill>
                <a:latin typeface="Corben"/>
                <a:ea typeface="Corben"/>
                <a:cs typeface="Corben"/>
                <a:sym typeface="Corben"/>
              </a:rPr>
              <a:t>2. Simplify Application Process</a:t>
            </a:r>
          </a:p>
          <a:p>
            <a:pPr algn="l" marL="452495" indent="-150832" lvl="2">
              <a:lnSpc>
                <a:spcPts val="3224"/>
              </a:lnSpc>
              <a:buFont typeface="Arial"/>
              <a:buChar char="⚬"/>
            </a:pPr>
            <a:r>
              <a:rPr lang="en-US" sz="1979">
                <a:solidFill>
                  <a:srgbClr val="000000"/>
                </a:solidFill>
                <a:latin typeface="Corben"/>
                <a:ea typeface="Corben"/>
                <a:cs typeface="Corben"/>
                <a:sym typeface="Corben"/>
              </a:rPr>
              <a:t>Shorten the form, ask for minimal information first.</a:t>
            </a:r>
          </a:p>
          <a:p>
            <a:pPr algn="l" marL="452495" indent="-150832" lvl="2">
              <a:lnSpc>
                <a:spcPts val="3224"/>
              </a:lnSpc>
              <a:buFont typeface="Arial"/>
              <a:buChar char="⚬"/>
            </a:pPr>
            <a:r>
              <a:rPr lang="en-US" sz="1979">
                <a:solidFill>
                  <a:srgbClr val="000000"/>
                </a:solidFill>
                <a:latin typeface="Corben"/>
                <a:ea typeface="Corben"/>
                <a:cs typeface="Corben"/>
                <a:sym typeface="Corben"/>
              </a:rPr>
              <a:t>Add progress indicators (so candidates know how much is left).</a:t>
            </a:r>
          </a:p>
          <a:p>
            <a:pPr algn="l" marL="452495" indent="-150832" lvl="2">
              <a:lnSpc>
                <a:spcPts val="3223"/>
              </a:lnSpc>
              <a:buFont typeface="Arial"/>
              <a:buChar char="⚬"/>
            </a:pPr>
            <a:r>
              <a:rPr lang="en-US" sz="1979">
                <a:solidFill>
                  <a:srgbClr val="000000"/>
                </a:solidFill>
                <a:latin typeface="Corben"/>
                <a:ea typeface="Corben"/>
                <a:cs typeface="Corben"/>
                <a:sym typeface="Corben"/>
              </a:rPr>
              <a:t>Provide counselor/helpline support for doubts.</a:t>
            </a:r>
          </a:p>
          <a:p>
            <a:pPr algn="l" marL="452495" indent="-150832" lvl="2">
              <a:lnSpc>
                <a:spcPts val="3224"/>
              </a:lnSpc>
            </a:pPr>
          </a:p>
          <a:p>
            <a:pPr algn="l" marL="452495" indent="-150832" lvl="2">
              <a:lnSpc>
                <a:spcPts val="3223"/>
              </a:lnSpc>
            </a:pPr>
            <a:r>
              <a:rPr lang="en-US" sz="1979">
                <a:solidFill>
                  <a:srgbClr val="000000"/>
                </a:solidFill>
                <a:latin typeface="Corben"/>
                <a:ea typeface="Corben"/>
                <a:cs typeface="Corben"/>
                <a:sym typeface="Corben"/>
              </a:rPr>
              <a:t>3. Regional Targeting</a:t>
            </a:r>
          </a:p>
          <a:p>
            <a:pPr algn="l" marL="452495" indent="-150832" lvl="2">
              <a:lnSpc>
                <a:spcPts val="3224"/>
              </a:lnSpc>
              <a:buFont typeface="Arial"/>
              <a:buChar char="⚬"/>
            </a:pPr>
            <a:r>
              <a:rPr lang="en-US" sz="1979">
                <a:solidFill>
                  <a:srgbClr val="000000"/>
                </a:solidFill>
                <a:latin typeface="Corben"/>
                <a:ea typeface="Corben"/>
                <a:cs typeface="Corben"/>
                <a:sym typeface="Corben"/>
              </a:rPr>
              <a:t>Double down on cities/segments with strong conversion.</a:t>
            </a:r>
          </a:p>
          <a:p>
            <a:pPr algn="l" marL="452495" indent="-150832" lvl="2">
              <a:lnSpc>
                <a:spcPts val="3223"/>
              </a:lnSpc>
              <a:buFont typeface="Arial"/>
              <a:buChar char="⚬"/>
            </a:pPr>
            <a:r>
              <a:rPr lang="en-US" sz="1979">
                <a:solidFill>
                  <a:srgbClr val="000000"/>
                </a:solidFill>
                <a:latin typeface="Corben"/>
                <a:ea typeface="Corben"/>
                <a:cs typeface="Corben"/>
                <a:sym typeface="Corben"/>
              </a:rPr>
              <a:t>Tailor ads in weaker regions (language, content, financial aid info).</a:t>
            </a:r>
          </a:p>
          <a:p>
            <a:pPr algn="l" marL="452495" indent="-150832" lvl="2">
              <a:lnSpc>
                <a:spcPts val="3224"/>
              </a:lnSpc>
            </a:pPr>
          </a:p>
          <a:p>
            <a:pPr algn="l" marL="452495" indent="-150832" lvl="2">
              <a:lnSpc>
                <a:spcPts val="3224"/>
              </a:lnSpc>
            </a:pPr>
            <a:r>
              <a:rPr lang="en-US" sz="1979">
                <a:solidFill>
                  <a:srgbClr val="000000"/>
                </a:solidFill>
                <a:latin typeface="Corben"/>
                <a:ea typeface="Corben"/>
                <a:cs typeface="Corben"/>
                <a:sym typeface="Corben"/>
              </a:rPr>
              <a:t>4. Bridge Marketing &amp; Admissions</a:t>
            </a:r>
          </a:p>
          <a:p>
            <a:pPr algn="l" marL="452495" indent="-150832" lvl="2">
              <a:lnSpc>
                <a:spcPts val="3224"/>
              </a:lnSpc>
              <a:buFont typeface="Arial"/>
              <a:buChar char="⚬"/>
            </a:pPr>
            <a:r>
              <a:rPr lang="en-US" sz="1979">
                <a:solidFill>
                  <a:srgbClr val="000000"/>
                </a:solidFill>
                <a:latin typeface="Corben"/>
                <a:ea typeface="Corben"/>
                <a:cs typeface="Corben"/>
                <a:sym typeface="Corben"/>
              </a:rPr>
              <a:t>Align marketing campaigns with admissions follow-up to avoid lead leakage.</a:t>
            </a:r>
          </a:p>
          <a:p>
            <a:pPr algn="l" marL="452495" indent="-150832" lvl="2">
              <a:lnSpc>
                <a:spcPts val="3223"/>
              </a:lnSpc>
              <a:buFont typeface="Arial"/>
              <a:buChar char="⚬"/>
            </a:pPr>
            <a:r>
              <a:rPr lang="en-US" sz="1979">
                <a:solidFill>
                  <a:srgbClr val="000000"/>
                </a:solidFill>
                <a:latin typeface="Corben"/>
                <a:ea typeface="Corben"/>
                <a:cs typeface="Corben"/>
                <a:sym typeface="Corben"/>
              </a:rPr>
              <a:t>Create a centralized CRM system for tracking every candidate’s stage.</a:t>
            </a:r>
          </a:p>
          <a:p>
            <a:pPr algn="l" marL="452495" indent="-150832" lvl="2">
              <a:lnSpc>
                <a:spcPts val="3224"/>
              </a:lnSpc>
            </a:pPr>
          </a:p>
          <a:p>
            <a:pPr algn="l" marL="452495" indent="-150832" lvl="2">
              <a:lnSpc>
                <a:spcPts val="3224"/>
              </a:lnSpc>
            </a:pPr>
            <a:r>
              <a:rPr lang="en-US" sz="1979">
                <a:solidFill>
                  <a:srgbClr val="000000"/>
                </a:solidFill>
                <a:latin typeface="Corben"/>
                <a:ea typeface="Corben"/>
                <a:cs typeface="Corben"/>
                <a:sym typeface="Corben"/>
              </a:rPr>
              <a:t>5. Incentivize Progression</a:t>
            </a:r>
          </a:p>
          <a:p>
            <a:pPr algn="l" marL="452495" indent="-150832" lvl="2">
              <a:lnSpc>
                <a:spcPts val="3224"/>
              </a:lnSpc>
              <a:buFont typeface="Arial"/>
              <a:buChar char="⚬"/>
            </a:pPr>
            <a:r>
              <a:rPr lang="en-US" sz="1979">
                <a:solidFill>
                  <a:srgbClr val="000000"/>
                </a:solidFill>
                <a:latin typeface="Corben"/>
                <a:ea typeface="Corben"/>
                <a:cs typeface="Corben"/>
                <a:sym typeface="Corben"/>
              </a:rPr>
              <a:t>Offer early-bird scholarships or fee waivers for those completing application/token quickly.</a:t>
            </a:r>
          </a:p>
          <a:p>
            <a:pPr algn="l" marL="452495" indent="-150832" lvl="2">
              <a:lnSpc>
                <a:spcPts val="3224"/>
              </a:lnSpc>
              <a:buFont typeface="Arial"/>
              <a:buChar char="⚬"/>
            </a:pPr>
            <a:r>
              <a:rPr lang="en-US" sz="1979">
                <a:solidFill>
                  <a:srgbClr val="000000"/>
                </a:solidFill>
                <a:latin typeface="Corben"/>
                <a:ea typeface="Corben"/>
                <a:cs typeface="Corben"/>
                <a:sym typeface="Corben"/>
              </a:rPr>
              <a:t>Showcase success stories of alumni to motivate leads.</a:t>
            </a:r>
          </a:p>
        </p:txBody>
      </p:sp>
      <p:sp>
        <p:nvSpPr>
          <p:cNvPr name="Freeform 3" id="3"/>
          <p:cNvSpPr/>
          <p:nvPr/>
        </p:nvSpPr>
        <p:spPr>
          <a:xfrm flipH="false" flipV="false" rot="0">
            <a:off x="12440742" y="2774524"/>
            <a:ext cx="3896966" cy="4737952"/>
          </a:xfrm>
          <a:custGeom>
            <a:avLst/>
            <a:gdLst/>
            <a:ahLst/>
            <a:cxnLst/>
            <a:rect r="r" b="b" t="t" l="l"/>
            <a:pathLst>
              <a:path h="4737952" w="3896966">
                <a:moveTo>
                  <a:pt x="0" y="0"/>
                </a:moveTo>
                <a:lnTo>
                  <a:pt x="3896965" y="0"/>
                </a:lnTo>
                <a:lnTo>
                  <a:pt x="3896965" y="4737952"/>
                </a:lnTo>
                <a:lnTo>
                  <a:pt x="0" y="4737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Freeform 6" id="6"/>
          <p:cNvSpPr/>
          <p:nvPr/>
        </p:nvSpPr>
        <p:spPr>
          <a:xfrm flipH="false" flipV="false" rot="0">
            <a:off x="13009740" y="3750021"/>
            <a:ext cx="4430897" cy="3327197"/>
          </a:xfrm>
          <a:custGeom>
            <a:avLst/>
            <a:gdLst/>
            <a:ahLst/>
            <a:cxnLst/>
            <a:rect r="r" b="b" t="t" l="l"/>
            <a:pathLst>
              <a:path h="3327197" w="4430897">
                <a:moveTo>
                  <a:pt x="0" y="0"/>
                </a:moveTo>
                <a:lnTo>
                  <a:pt x="4430897" y="0"/>
                </a:lnTo>
                <a:lnTo>
                  <a:pt x="4430897" y="3327197"/>
                </a:lnTo>
                <a:lnTo>
                  <a:pt x="0" y="3327197"/>
                </a:lnTo>
                <a:lnTo>
                  <a:pt x="0" y="0"/>
                </a:lnTo>
                <a:close/>
              </a:path>
            </a:pathLst>
          </a:custGeom>
          <a:blipFill>
            <a:blip r:embed="rId4">
              <a:extLst>
                <a:ext uri="{96DAC541-7B7A-43D3-8B79-37D633B846F1}">
                  <asvg:svgBlip xmlns:asvg="http://schemas.microsoft.com/office/drawing/2016/SVG/main" r:embed="rId5"/>
                </a:ext>
              </a:extLst>
            </a:blip>
            <a:stretch>
              <a:fillRect l="0" t="-10" r="0" b="-11"/>
            </a:stretch>
          </a:blipFill>
        </p:spPr>
      </p:sp>
      <p:sp>
        <p:nvSpPr>
          <p:cNvPr name="TextBox 7" id="7"/>
          <p:cNvSpPr txBox="true"/>
          <p:nvPr/>
        </p:nvSpPr>
        <p:spPr>
          <a:xfrm rot="0">
            <a:off x="992238" y="2474709"/>
            <a:ext cx="8644233" cy="943127"/>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Summary and Conclusion</a:t>
            </a:r>
          </a:p>
        </p:txBody>
      </p:sp>
      <p:sp>
        <p:nvSpPr>
          <p:cNvPr name="TextBox 8" id="8"/>
          <p:cNvSpPr txBox="true"/>
          <p:nvPr/>
        </p:nvSpPr>
        <p:spPr>
          <a:xfrm rot="0">
            <a:off x="992238" y="3813419"/>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Approximately 20,000 leads result in 60-70 enrollments.</a:t>
            </a:r>
          </a:p>
        </p:txBody>
      </p:sp>
      <p:sp>
        <p:nvSpPr>
          <p:cNvPr name="TextBox 9" id="9"/>
          <p:cNvSpPr txBox="true"/>
          <p:nvPr/>
        </p:nvSpPr>
        <p:spPr>
          <a:xfrm rot="0">
            <a:off x="992238" y="4366174"/>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Campaign Return on Investment (ROI) varies widely.</a:t>
            </a:r>
          </a:p>
        </p:txBody>
      </p:sp>
      <p:sp>
        <p:nvSpPr>
          <p:cNvPr name="TextBox 10" id="10"/>
          <p:cNvSpPr txBox="true"/>
          <p:nvPr/>
        </p:nvSpPr>
        <p:spPr>
          <a:xfrm rot="0">
            <a:off x="992238" y="4918920"/>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Significant funnel leaks occur between the Lead to Test stage and the Test to Token stage.</a:t>
            </a:r>
          </a:p>
        </p:txBody>
      </p:sp>
      <p:sp>
        <p:nvSpPr>
          <p:cNvPr name="TextBox 11" id="11"/>
          <p:cNvSpPr txBox="true"/>
          <p:nvPr/>
        </p:nvSpPr>
        <p:spPr>
          <a:xfrm rot="0">
            <a:off x="992238" y="5471665"/>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IT/Management candidates and those from metro areas are the most promising.</a:t>
            </a:r>
          </a:p>
        </p:txBody>
      </p:sp>
      <p:sp>
        <p:nvSpPr>
          <p:cNvPr name="TextBox 12" id="12"/>
          <p:cNvSpPr txBox="true"/>
          <p:nvPr/>
        </p:nvSpPr>
        <p:spPr>
          <a:xfrm rot="0">
            <a:off x="992238" y="6024410"/>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Marketing ROI can improve 20–30%.</a:t>
            </a:r>
          </a:p>
        </p:txBody>
      </p:sp>
      <p:sp>
        <p:nvSpPr>
          <p:cNvPr name="TextBox 13" id="13"/>
          <p:cNvSpPr txBox="true"/>
          <p:nvPr/>
        </p:nvSpPr>
        <p:spPr>
          <a:xfrm rot="0">
            <a:off x="992238" y="6577165"/>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Funnel simplification + targeting → higher enrollments.</a:t>
            </a:r>
          </a:p>
        </p:txBody>
      </p:sp>
      <p:sp>
        <p:nvSpPr>
          <p:cNvPr name="TextBox 14" id="14"/>
          <p:cNvSpPr txBox="true"/>
          <p:nvPr/>
        </p:nvSpPr>
        <p:spPr>
          <a:xfrm rot="0">
            <a:off x="992238" y="7129910"/>
            <a:ext cx="16303523" cy="500063"/>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404155"/>
                </a:solidFill>
                <a:latin typeface="Corben"/>
                <a:ea typeface="Corben"/>
                <a:cs typeface="Corben"/>
                <a:sym typeface="Corben"/>
              </a:rPr>
              <a:t>Data-driven decisions critical for admissions success.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Freeform 6" id="6"/>
          <p:cNvSpPr/>
          <p:nvPr/>
        </p:nvSpPr>
        <p:spPr>
          <a:xfrm flipH="false" flipV="false" rot="0">
            <a:off x="6379016" y="2513419"/>
            <a:ext cx="5250904" cy="4114800"/>
          </a:xfrm>
          <a:custGeom>
            <a:avLst/>
            <a:gdLst/>
            <a:ahLst/>
            <a:cxnLst/>
            <a:rect r="r" b="b" t="t" l="l"/>
            <a:pathLst>
              <a:path h="4114800" w="5250904">
                <a:moveTo>
                  <a:pt x="0" y="0"/>
                </a:moveTo>
                <a:lnTo>
                  <a:pt x="5250904" y="0"/>
                </a:lnTo>
                <a:lnTo>
                  <a:pt x="52509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40" t="0" r="-40" b="0"/>
            </a:stretch>
          </a:blipFill>
        </p:spPr>
      </p:sp>
      <p:sp>
        <p:nvSpPr>
          <p:cNvPr name="TextBox 7" id="7"/>
          <p:cNvSpPr txBox="true"/>
          <p:nvPr/>
        </p:nvSpPr>
        <p:spPr>
          <a:xfrm rot="0">
            <a:off x="7627353" y="6936753"/>
            <a:ext cx="16303523" cy="588512"/>
          </a:xfrm>
          <a:prstGeom prst="rect">
            <a:avLst/>
          </a:prstGeom>
        </p:spPr>
        <p:txBody>
          <a:bodyPr anchor="t" rtlCol="false" tIns="0" lIns="0" bIns="0" rIns="0">
            <a:spAutoFit/>
          </a:bodyPr>
          <a:lstStyle/>
          <a:p>
            <a:pPr algn="l">
              <a:lnSpc>
                <a:spcPts val="4051"/>
              </a:lnSpc>
            </a:pPr>
            <a:r>
              <a:rPr lang="en-US" sz="2486">
                <a:solidFill>
                  <a:srgbClr val="404155"/>
                </a:solidFill>
                <a:latin typeface="Corben"/>
                <a:ea typeface="Corben"/>
                <a:cs typeface="Corben"/>
                <a:sym typeface="Corben"/>
              </a:rPr>
              <a:t>Any 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Freeform 6" id="6"/>
          <p:cNvSpPr/>
          <p:nvPr/>
        </p:nvSpPr>
        <p:spPr>
          <a:xfrm flipH="false" flipV="false" rot="0">
            <a:off x="904429" y="2988766"/>
            <a:ext cx="5337047" cy="3278124"/>
          </a:xfrm>
          <a:custGeom>
            <a:avLst/>
            <a:gdLst/>
            <a:ahLst/>
            <a:cxnLst/>
            <a:rect r="r" b="b" t="t" l="l"/>
            <a:pathLst>
              <a:path h="3278124" w="5337047">
                <a:moveTo>
                  <a:pt x="0" y="0"/>
                </a:moveTo>
                <a:lnTo>
                  <a:pt x="5337047" y="0"/>
                </a:lnTo>
                <a:lnTo>
                  <a:pt x="5337047" y="3278124"/>
                </a:lnTo>
                <a:lnTo>
                  <a:pt x="0" y="3278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18715" y="3003052"/>
            <a:ext cx="114300" cy="3249549"/>
            <a:chOff x="0" y="0"/>
            <a:chExt cx="152400" cy="4332732"/>
          </a:xfrm>
        </p:grpSpPr>
        <p:sp>
          <p:nvSpPr>
            <p:cNvPr name="Freeform 8" id="8"/>
            <p:cNvSpPr/>
            <p:nvPr/>
          </p:nvSpPr>
          <p:spPr>
            <a:xfrm flipH="false" flipV="false" rot="0">
              <a:off x="0" y="0"/>
              <a:ext cx="152400" cy="4332732"/>
            </a:xfrm>
            <a:custGeom>
              <a:avLst/>
              <a:gdLst/>
              <a:ahLst/>
              <a:cxnLst/>
              <a:rect r="r" b="b" t="t" l="l"/>
              <a:pathLst>
                <a:path h="4332732" w="152400">
                  <a:moveTo>
                    <a:pt x="0" y="76200"/>
                  </a:moveTo>
                  <a:cubicBezTo>
                    <a:pt x="0" y="34163"/>
                    <a:pt x="34163" y="0"/>
                    <a:pt x="76200" y="0"/>
                  </a:cubicBezTo>
                  <a:cubicBezTo>
                    <a:pt x="118237" y="0"/>
                    <a:pt x="152400" y="34163"/>
                    <a:pt x="152400" y="76200"/>
                  </a:cubicBezTo>
                  <a:lnTo>
                    <a:pt x="152400" y="4256532"/>
                  </a:lnTo>
                  <a:cubicBezTo>
                    <a:pt x="152400" y="4298569"/>
                    <a:pt x="118237" y="4332732"/>
                    <a:pt x="76200" y="4332732"/>
                  </a:cubicBezTo>
                  <a:cubicBezTo>
                    <a:pt x="34163" y="4332732"/>
                    <a:pt x="0" y="4298569"/>
                    <a:pt x="0" y="4256532"/>
                  </a:cubicBezTo>
                  <a:close/>
                </a:path>
              </a:pathLst>
            </a:custGeom>
            <a:solidFill>
              <a:srgbClr val="4967E9"/>
            </a:solidFill>
            <a:ln w="12700">
              <a:solidFill>
                <a:srgbClr val="000000"/>
              </a:solidFill>
            </a:ln>
          </p:spPr>
        </p:sp>
      </p:grpSp>
      <p:sp>
        <p:nvSpPr>
          <p:cNvPr name="Freeform 9" id="9"/>
          <p:cNvSpPr/>
          <p:nvPr/>
        </p:nvSpPr>
        <p:spPr>
          <a:xfrm flipH="false" flipV="false" rot="0">
            <a:off x="6475362" y="2988766"/>
            <a:ext cx="5337047" cy="3278124"/>
          </a:xfrm>
          <a:custGeom>
            <a:avLst/>
            <a:gdLst/>
            <a:ahLst/>
            <a:cxnLst/>
            <a:rect r="r" b="b" t="t" l="l"/>
            <a:pathLst>
              <a:path h="3278124" w="5337047">
                <a:moveTo>
                  <a:pt x="0" y="0"/>
                </a:moveTo>
                <a:lnTo>
                  <a:pt x="5337047" y="0"/>
                </a:lnTo>
                <a:lnTo>
                  <a:pt x="5337047" y="3278124"/>
                </a:lnTo>
                <a:lnTo>
                  <a:pt x="0" y="3278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489649" y="3003052"/>
            <a:ext cx="114300" cy="3249549"/>
            <a:chOff x="0" y="0"/>
            <a:chExt cx="152400" cy="4332732"/>
          </a:xfrm>
        </p:grpSpPr>
        <p:sp>
          <p:nvSpPr>
            <p:cNvPr name="Freeform 11" id="11"/>
            <p:cNvSpPr/>
            <p:nvPr/>
          </p:nvSpPr>
          <p:spPr>
            <a:xfrm flipH="false" flipV="false" rot="0">
              <a:off x="0" y="0"/>
              <a:ext cx="152400" cy="4332732"/>
            </a:xfrm>
            <a:custGeom>
              <a:avLst/>
              <a:gdLst/>
              <a:ahLst/>
              <a:cxnLst/>
              <a:rect r="r" b="b" t="t" l="l"/>
              <a:pathLst>
                <a:path h="4332732" w="152400">
                  <a:moveTo>
                    <a:pt x="0" y="76200"/>
                  </a:moveTo>
                  <a:cubicBezTo>
                    <a:pt x="0" y="34163"/>
                    <a:pt x="34163" y="0"/>
                    <a:pt x="76200" y="0"/>
                  </a:cubicBezTo>
                  <a:cubicBezTo>
                    <a:pt x="118237" y="0"/>
                    <a:pt x="152400" y="34163"/>
                    <a:pt x="152400" y="76200"/>
                  </a:cubicBezTo>
                  <a:lnTo>
                    <a:pt x="152400" y="4256532"/>
                  </a:lnTo>
                  <a:cubicBezTo>
                    <a:pt x="152400" y="4298569"/>
                    <a:pt x="118237" y="4332732"/>
                    <a:pt x="76200" y="4332732"/>
                  </a:cubicBezTo>
                  <a:cubicBezTo>
                    <a:pt x="34163" y="4332732"/>
                    <a:pt x="0" y="4298569"/>
                    <a:pt x="0" y="4256532"/>
                  </a:cubicBezTo>
                  <a:close/>
                </a:path>
              </a:pathLst>
            </a:custGeom>
            <a:solidFill>
              <a:srgbClr val="4967E9"/>
            </a:solidFill>
            <a:ln w="12700">
              <a:solidFill>
                <a:srgbClr val="000000"/>
              </a:solidFill>
            </a:ln>
          </p:spPr>
        </p:sp>
      </p:grpSp>
      <p:sp>
        <p:nvSpPr>
          <p:cNvPr name="Freeform 12" id="12"/>
          <p:cNvSpPr/>
          <p:nvPr/>
        </p:nvSpPr>
        <p:spPr>
          <a:xfrm flipH="false" flipV="false" rot="0">
            <a:off x="12046298" y="2988766"/>
            <a:ext cx="5337047" cy="3278124"/>
          </a:xfrm>
          <a:custGeom>
            <a:avLst/>
            <a:gdLst/>
            <a:ahLst/>
            <a:cxnLst/>
            <a:rect r="r" b="b" t="t" l="l"/>
            <a:pathLst>
              <a:path h="3278124" w="5337047">
                <a:moveTo>
                  <a:pt x="0" y="0"/>
                </a:moveTo>
                <a:lnTo>
                  <a:pt x="5337047" y="0"/>
                </a:lnTo>
                <a:lnTo>
                  <a:pt x="5337047" y="3278124"/>
                </a:lnTo>
                <a:lnTo>
                  <a:pt x="0" y="3278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2060584" y="3003052"/>
            <a:ext cx="114300" cy="3249549"/>
            <a:chOff x="0" y="0"/>
            <a:chExt cx="152400" cy="4332732"/>
          </a:xfrm>
        </p:grpSpPr>
        <p:sp>
          <p:nvSpPr>
            <p:cNvPr name="Freeform 14" id="14"/>
            <p:cNvSpPr/>
            <p:nvPr/>
          </p:nvSpPr>
          <p:spPr>
            <a:xfrm flipH="false" flipV="false" rot="0">
              <a:off x="0" y="0"/>
              <a:ext cx="152400" cy="4332732"/>
            </a:xfrm>
            <a:custGeom>
              <a:avLst/>
              <a:gdLst/>
              <a:ahLst/>
              <a:cxnLst/>
              <a:rect r="r" b="b" t="t" l="l"/>
              <a:pathLst>
                <a:path h="4332732" w="152400">
                  <a:moveTo>
                    <a:pt x="0" y="76200"/>
                  </a:moveTo>
                  <a:cubicBezTo>
                    <a:pt x="0" y="34163"/>
                    <a:pt x="34163" y="0"/>
                    <a:pt x="76200" y="0"/>
                  </a:cubicBezTo>
                  <a:cubicBezTo>
                    <a:pt x="118237" y="0"/>
                    <a:pt x="152400" y="34163"/>
                    <a:pt x="152400" y="76200"/>
                  </a:cubicBezTo>
                  <a:lnTo>
                    <a:pt x="152400" y="4256532"/>
                  </a:lnTo>
                  <a:cubicBezTo>
                    <a:pt x="152400" y="4298569"/>
                    <a:pt x="118237" y="4332732"/>
                    <a:pt x="76200" y="4332732"/>
                  </a:cubicBezTo>
                  <a:cubicBezTo>
                    <a:pt x="34163" y="4332732"/>
                    <a:pt x="0" y="4298569"/>
                    <a:pt x="0" y="4256532"/>
                  </a:cubicBezTo>
                  <a:close/>
                </a:path>
              </a:pathLst>
            </a:custGeom>
            <a:solidFill>
              <a:srgbClr val="4967E9"/>
            </a:solidFill>
            <a:ln w="12700">
              <a:solidFill>
                <a:srgbClr val="000000"/>
              </a:solidFill>
            </a:ln>
          </p:spPr>
        </p:sp>
      </p:grpSp>
      <p:sp>
        <p:nvSpPr>
          <p:cNvPr name="Freeform 15" id="15"/>
          <p:cNvSpPr/>
          <p:nvPr/>
        </p:nvSpPr>
        <p:spPr>
          <a:xfrm flipH="false" flipV="false" rot="0">
            <a:off x="904429" y="6500664"/>
            <a:ext cx="5337143" cy="2858167"/>
          </a:xfrm>
          <a:custGeom>
            <a:avLst/>
            <a:gdLst/>
            <a:ahLst/>
            <a:cxnLst/>
            <a:rect r="r" b="b" t="t" l="l"/>
            <a:pathLst>
              <a:path h="2858167" w="5337143">
                <a:moveTo>
                  <a:pt x="0" y="0"/>
                </a:moveTo>
                <a:lnTo>
                  <a:pt x="5337143" y="0"/>
                </a:lnTo>
                <a:lnTo>
                  <a:pt x="5337143" y="2858167"/>
                </a:lnTo>
                <a:lnTo>
                  <a:pt x="0" y="2858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918715" y="6514948"/>
            <a:ext cx="114300" cy="2829496"/>
            <a:chOff x="0" y="0"/>
            <a:chExt cx="152400" cy="3772662"/>
          </a:xfrm>
        </p:grpSpPr>
        <p:sp>
          <p:nvSpPr>
            <p:cNvPr name="Freeform 17" id="17"/>
            <p:cNvSpPr/>
            <p:nvPr/>
          </p:nvSpPr>
          <p:spPr>
            <a:xfrm flipH="false" flipV="false" rot="0">
              <a:off x="0" y="0"/>
              <a:ext cx="152400" cy="3772662"/>
            </a:xfrm>
            <a:custGeom>
              <a:avLst/>
              <a:gdLst/>
              <a:ahLst/>
              <a:cxnLst/>
              <a:rect r="r" b="b" t="t" l="l"/>
              <a:pathLst>
                <a:path h="3772662" w="152400">
                  <a:moveTo>
                    <a:pt x="0" y="76200"/>
                  </a:moveTo>
                  <a:cubicBezTo>
                    <a:pt x="0" y="34163"/>
                    <a:pt x="34163" y="0"/>
                    <a:pt x="76200" y="0"/>
                  </a:cubicBezTo>
                  <a:cubicBezTo>
                    <a:pt x="118237" y="0"/>
                    <a:pt x="152400" y="34163"/>
                    <a:pt x="152400" y="76200"/>
                  </a:cubicBezTo>
                  <a:lnTo>
                    <a:pt x="152400" y="3696462"/>
                  </a:lnTo>
                  <a:cubicBezTo>
                    <a:pt x="152400" y="3738499"/>
                    <a:pt x="118237" y="3772662"/>
                    <a:pt x="76200" y="3772662"/>
                  </a:cubicBezTo>
                  <a:cubicBezTo>
                    <a:pt x="34163" y="3772662"/>
                    <a:pt x="0" y="3738499"/>
                    <a:pt x="0" y="3696462"/>
                  </a:cubicBezTo>
                  <a:close/>
                </a:path>
              </a:pathLst>
            </a:custGeom>
            <a:solidFill>
              <a:srgbClr val="4967E9"/>
            </a:solidFill>
            <a:ln w="12700">
              <a:solidFill>
                <a:srgbClr val="000000"/>
              </a:solidFill>
            </a:ln>
          </p:spPr>
        </p:sp>
      </p:grpSp>
      <p:sp>
        <p:nvSpPr>
          <p:cNvPr name="Freeform 18" id="18"/>
          <p:cNvSpPr/>
          <p:nvPr/>
        </p:nvSpPr>
        <p:spPr>
          <a:xfrm flipH="false" flipV="false" rot="0">
            <a:off x="6475362" y="6500664"/>
            <a:ext cx="5337143" cy="2858167"/>
          </a:xfrm>
          <a:custGeom>
            <a:avLst/>
            <a:gdLst/>
            <a:ahLst/>
            <a:cxnLst/>
            <a:rect r="r" b="b" t="t" l="l"/>
            <a:pathLst>
              <a:path h="2858167" w="5337143">
                <a:moveTo>
                  <a:pt x="0" y="0"/>
                </a:moveTo>
                <a:lnTo>
                  <a:pt x="5337143" y="0"/>
                </a:lnTo>
                <a:lnTo>
                  <a:pt x="5337143" y="2858167"/>
                </a:lnTo>
                <a:lnTo>
                  <a:pt x="0" y="2858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6489649" y="6514948"/>
            <a:ext cx="114300" cy="2829496"/>
            <a:chOff x="0" y="0"/>
            <a:chExt cx="152400" cy="3772662"/>
          </a:xfrm>
        </p:grpSpPr>
        <p:sp>
          <p:nvSpPr>
            <p:cNvPr name="Freeform 20" id="20"/>
            <p:cNvSpPr/>
            <p:nvPr/>
          </p:nvSpPr>
          <p:spPr>
            <a:xfrm flipH="false" flipV="false" rot="0">
              <a:off x="0" y="0"/>
              <a:ext cx="152400" cy="3772662"/>
            </a:xfrm>
            <a:custGeom>
              <a:avLst/>
              <a:gdLst/>
              <a:ahLst/>
              <a:cxnLst/>
              <a:rect r="r" b="b" t="t" l="l"/>
              <a:pathLst>
                <a:path h="3772662" w="152400">
                  <a:moveTo>
                    <a:pt x="0" y="76200"/>
                  </a:moveTo>
                  <a:cubicBezTo>
                    <a:pt x="0" y="34163"/>
                    <a:pt x="34163" y="0"/>
                    <a:pt x="76200" y="0"/>
                  </a:cubicBezTo>
                  <a:cubicBezTo>
                    <a:pt x="118237" y="0"/>
                    <a:pt x="152400" y="34163"/>
                    <a:pt x="152400" y="76200"/>
                  </a:cubicBezTo>
                  <a:lnTo>
                    <a:pt x="152400" y="3696462"/>
                  </a:lnTo>
                  <a:cubicBezTo>
                    <a:pt x="152400" y="3738499"/>
                    <a:pt x="118237" y="3772662"/>
                    <a:pt x="76200" y="3772662"/>
                  </a:cubicBezTo>
                  <a:cubicBezTo>
                    <a:pt x="34163" y="3772662"/>
                    <a:pt x="0" y="3738499"/>
                    <a:pt x="0" y="3696462"/>
                  </a:cubicBezTo>
                  <a:close/>
                </a:path>
              </a:pathLst>
            </a:custGeom>
            <a:solidFill>
              <a:srgbClr val="4967E9"/>
            </a:solidFill>
            <a:ln w="12700">
              <a:solidFill>
                <a:srgbClr val="000000"/>
              </a:solidFill>
            </a:ln>
          </p:spPr>
        </p:sp>
      </p:grpSp>
      <p:sp>
        <p:nvSpPr>
          <p:cNvPr name="TextBox 21" id="21"/>
          <p:cNvSpPr txBox="true"/>
          <p:nvPr/>
        </p:nvSpPr>
        <p:spPr>
          <a:xfrm rot="0">
            <a:off x="918715" y="885377"/>
            <a:ext cx="15043547" cy="877491"/>
          </a:xfrm>
          <a:prstGeom prst="rect">
            <a:avLst/>
          </a:prstGeom>
        </p:spPr>
        <p:txBody>
          <a:bodyPr anchor="t" rtlCol="false" tIns="0" lIns="0" bIns="0" rIns="0">
            <a:spAutoFit/>
          </a:bodyPr>
          <a:lstStyle/>
          <a:p>
            <a:pPr algn="l">
              <a:lnSpc>
                <a:spcPts val="6437"/>
              </a:lnSpc>
            </a:pPr>
            <a:r>
              <a:rPr lang="en-US" sz="5125">
                <a:solidFill>
                  <a:srgbClr val="1B1B27"/>
                </a:solidFill>
                <a:latin typeface="Corben"/>
                <a:ea typeface="Corben"/>
                <a:cs typeface="Corben"/>
                <a:sym typeface="Corben"/>
              </a:rPr>
              <a:t>Data Cleaning &amp; Wrangling: Preparing for Purity</a:t>
            </a:r>
          </a:p>
        </p:txBody>
      </p:sp>
      <p:sp>
        <p:nvSpPr>
          <p:cNvPr name="TextBox 22" id="22"/>
          <p:cNvSpPr txBox="true"/>
          <p:nvPr/>
        </p:nvSpPr>
        <p:spPr>
          <a:xfrm rot="0">
            <a:off x="918715" y="2135391"/>
            <a:ext cx="16450570" cy="463553"/>
          </a:xfrm>
          <a:prstGeom prst="rect">
            <a:avLst/>
          </a:prstGeom>
        </p:spPr>
        <p:txBody>
          <a:bodyPr anchor="t" rtlCol="false" tIns="0" lIns="0" bIns="0" rIns="0">
            <a:spAutoFit/>
          </a:bodyPr>
          <a:lstStyle/>
          <a:p>
            <a:pPr algn="l">
              <a:lnSpc>
                <a:spcPts val="3248"/>
              </a:lnSpc>
            </a:pPr>
            <a:r>
              <a:rPr lang="en-US" sz="2061">
                <a:solidFill>
                  <a:srgbClr val="404155"/>
                </a:solidFill>
                <a:latin typeface="Corben"/>
                <a:ea typeface="Corben"/>
                <a:cs typeface="Corben"/>
                <a:sym typeface="Corben"/>
              </a:rPr>
              <a:t>Before analysis, data must be meticulously cleaned and structured. Our process involves:</a:t>
            </a:r>
          </a:p>
        </p:txBody>
      </p:sp>
      <p:sp>
        <p:nvSpPr>
          <p:cNvPr name="TextBox 23" id="23"/>
          <p:cNvSpPr txBox="true"/>
          <p:nvPr/>
        </p:nvSpPr>
        <p:spPr>
          <a:xfrm rot="0">
            <a:off x="1323975" y="3294012"/>
            <a:ext cx="3345656" cy="410166"/>
          </a:xfrm>
          <a:prstGeom prst="rect">
            <a:avLst/>
          </a:prstGeom>
        </p:spPr>
        <p:txBody>
          <a:bodyPr anchor="t" rtlCol="false" tIns="0" lIns="0" bIns="0" rIns="0">
            <a:spAutoFit/>
          </a:bodyPr>
          <a:lstStyle/>
          <a:p>
            <a:pPr algn="l">
              <a:lnSpc>
                <a:spcPts val="3187"/>
              </a:lnSpc>
            </a:pPr>
            <a:r>
              <a:rPr lang="en-US" sz="2561">
                <a:solidFill>
                  <a:srgbClr val="404155"/>
                </a:solidFill>
                <a:latin typeface="Corben"/>
                <a:ea typeface="Corben"/>
                <a:cs typeface="Corben"/>
                <a:sym typeface="Corben"/>
              </a:rPr>
              <a:t>Column Management</a:t>
            </a:r>
          </a:p>
        </p:txBody>
      </p:sp>
      <p:sp>
        <p:nvSpPr>
          <p:cNvPr name="TextBox 24" id="24"/>
          <p:cNvSpPr txBox="true"/>
          <p:nvPr/>
        </p:nvSpPr>
        <p:spPr>
          <a:xfrm rot="0">
            <a:off x="1323975" y="3709245"/>
            <a:ext cx="4612329" cy="1282703"/>
          </a:xfrm>
          <a:prstGeom prst="rect">
            <a:avLst/>
          </a:prstGeom>
        </p:spPr>
        <p:txBody>
          <a:bodyPr anchor="t" rtlCol="false" tIns="0" lIns="0" bIns="0" rIns="0">
            <a:spAutoFit/>
          </a:bodyPr>
          <a:lstStyle/>
          <a:p>
            <a:pPr algn="l">
              <a:lnSpc>
                <a:spcPts val="3248"/>
              </a:lnSpc>
            </a:pPr>
            <a:r>
              <a:rPr lang="en-US" sz="2061">
                <a:solidFill>
                  <a:srgbClr val="404155"/>
                </a:solidFill>
                <a:latin typeface="Corben"/>
                <a:ea typeface="Corben"/>
                <a:cs typeface="Corben"/>
                <a:sym typeface="Corben"/>
              </a:rPr>
              <a:t>Dropped columns that were entirely empty to streamline the dataset and remove irrelevant features.</a:t>
            </a:r>
          </a:p>
        </p:txBody>
      </p:sp>
      <p:sp>
        <p:nvSpPr>
          <p:cNvPr name="TextBox 25" id="25"/>
          <p:cNvSpPr txBox="true"/>
          <p:nvPr/>
        </p:nvSpPr>
        <p:spPr>
          <a:xfrm rot="0">
            <a:off x="6894909" y="3294012"/>
            <a:ext cx="3281515" cy="410166"/>
          </a:xfrm>
          <a:prstGeom prst="rect">
            <a:avLst/>
          </a:prstGeom>
        </p:spPr>
        <p:txBody>
          <a:bodyPr anchor="t" rtlCol="false" tIns="0" lIns="0" bIns="0" rIns="0">
            <a:spAutoFit/>
          </a:bodyPr>
          <a:lstStyle/>
          <a:p>
            <a:pPr algn="l">
              <a:lnSpc>
                <a:spcPts val="3187"/>
              </a:lnSpc>
            </a:pPr>
            <a:r>
              <a:rPr lang="en-US" sz="2561">
                <a:solidFill>
                  <a:srgbClr val="404155"/>
                </a:solidFill>
                <a:latin typeface="Corben"/>
                <a:ea typeface="Corben"/>
                <a:cs typeface="Corben"/>
                <a:sym typeface="Corben"/>
              </a:rPr>
              <a:t>Standardization</a:t>
            </a:r>
          </a:p>
        </p:txBody>
      </p:sp>
      <p:sp>
        <p:nvSpPr>
          <p:cNvPr name="TextBox 26" id="26"/>
          <p:cNvSpPr txBox="true"/>
          <p:nvPr/>
        </p:nvSpPr>
        <p:spPr>
          <a:xfrm rot="0">
            <a:off x="6894909" y="3709245"/>
            <a:ext cx="4612329" cy="2101853"/>
          </a:xfrm>
          <a:prstGeom prst="rect">
            <a:avLst/>
          </a:prstGeom>
        </p:spPr>
        <p:txBody>
          <a:bodyPr anchor="t" rtlCol="false" tIns="0" lIns="0" bIns="0" rIns="0">
            <a:spAutoFit/>
          </a:bodyPr>
          <a:lstStyle/>
          <a:p>
            <a:pPr algn="l">
              <a:lnSpc>
                <a:spcPts val="3248"/>
              </a:lnSpc>
            </a:pPr>
            <a:r>
              <a:rPr lang="en-US" sz="2061">
                <a:solidFill>
                  <a:srgbClr val="404155"/>
                </a:solidFill>
                <a:latin typeface="Corben"/>
                <a:ea typeface="Corben"/>
                <a:cs typeface="Corben"/>
                <a:sym typeface="Corben"/>
              </a:rPr>
              <a:t>Ensured consistency in categorical data (e.g., converting "Facebook" to "facebook") to prevent misclassification and improve aggregation.</a:t>
            </a:r>
          </a:p>
        </p:txBody>
      </p:sp>
      <p:sp>
        <p:nvSpPr>
          <p:cNvPr name="TextBox 27" id="27"/>
          <p:cNvSpPr txBox="true"/>
          <p:nvPr/>
        </p:nvSpPr>
        <p:spPr>
          <a:xfrm rot="0">
            <a:off x="12465844" y="3294012"/>
            <a:ext cx="3281515" cy="410166"/>
          </a:xfrm>
          <a:prstGeom prst="rect">
            <a:avLst/>
          </a:prstGeom>
        </p:spPr>
        <p:txBody>
          <a:bodyPr anchor="t" rtlCol="false" tIns="0" lIns="0" bIns="0" rIns="0">
            <a:spAutoFit/>
          </a:bodyPr>
          <a:lstStyle/>
          <a:p>
            <a:pPr algn="l">
              <a:lnSpc>
                <a:spcPts val="3187"/>
              </a:lnSpc>
            </a:pPr>
            <a:r>
              <a:rPr lang="en-US" sz="2561">
                <a:solidFill>
                  <a:srgbClr val="404155"/>
                </a:solidFill>
                <a:latin typeface="Corben"/>
                <a:ea typeface="Corben"/>
                <a:cs typeface="Corben"/>
                <a:sym typeface="Corben"/>
              </a:rPr>
              <a:t>Type Conversion</a:t>
            </a:r>
          </a:p>
        </p:txBody>
      </p:sp>
      <p:sp>
        <p:nvSpPr>
          <p:cNvPr name="TextBox 28" id="28"/>
          <p:cNvSpPr txBox="true"/>
          <p:nvPr/>
        </p:nvSpPr>
        <p:spPr>
          <a:xfrm rot="0">
            <a:off x="12465844" y="3709245"/>
            <a:ext cx="4612329" cy="1282703"/>
          </a:xfrm>
          <a:prstGeom prst="rect">
            <a:avLst/>
          </a:prstGeom>
        </p:spPr>
        <p:txBody>
          <a:bodyPr anchor="t" rtlCol="false" tIns="0" lIns="0" bIns="0" rIns="0">
            <a:spAutoFit/>
          </a:bodyPr>
          <a:lstStyle/>
          <a:p>
            <a:pPr algn="l">
              <a:lnSpc>
                <a:spcPts val="3248"/>
              </a:lnSpc>
            </a:pPr>
            <a:r>
              <a:rPr lang="en-US" sz="2061">
                <a:solidFill>
                  <a:srgbClr val="404155"/>
                </a:solidFill>
                <a:latin typeface="Corben"/>
                <a:ea typeface="Corben"/>
                <a:cs typeface="Corben"/>
                <a:sym typeface="Corben"/>
              </a:rPr>
              <a:t>Converted numeric strings into float data types, allowing for mathematical operations and accurate calculations.</a:t>
            </a:r>
          </a:p>
        </p:txBody>
      </p:sp>
      <p:sp>
        <p:nvSpPr>
          <p:cNvPr name="TextBox 29" id="29"/>
          <p:cNvSpPr txBox="true"/>
          <p:nvPr/>
        </p:nvSpPr>
        <p:spPr>
          <a:xfrm rot="0">
            <a:off x="1323975" y="6805908"/>
            <a:ext cx="3281515" cy="410166"/>
          </a:xfrm>
          <a:prstGeom prst="rect">
            <a:avLst/>
          </a:prstGeom>
        </p:spPr>
        <p:txBody>
          <a:bodyPr anchor="t" rtlCol="false" tIns="0" lIns="0" bIns="0" rIns="0">
            <a:spAutoFit/>
          </a:bodyPr>
          <a:lstStyle/>
          <a:p>
            <a:pPr algn="l">
              <a:lnSpc>
                <a:spcPts val="3187"/>
              </a:lnSpc>
            </a:pPr>
            <a:r>
              <a:rPr lang="en-US" sz="2561">
                <a:solidFill>
                  <a:srgbClr val="404155"/>
                </a:solidFill>
                <a:latin typeface="Corben"/>
                <a:ea typeface="Corben"/>
                <a:cs typeface="Corben"/>
                <a:sym typeface="Corben"/>
              </a:rPr>
              <a:t>Outlier Handling</a:t>
            </a:r>
          </a:p>
        </p:txBody>
      </p:sp>
      <p:sp>
        <p:nvSpPr>
          <p:cNvPr name="TextBox 30" id="30"/>
          <p:cNvSpPr txBox="true"/>
          <p:nvPr/>
        </p:nvSpPr>
        <p:spPr>
          <a:xfrm rot="0">
            <a:off x="1323975" y="7221141"/>
            <a:ext cx="4612329" cy="1692278"/>
          </a:xfrm>
          <a:prstGeom prst="rect">
            <a:avLst/>
          </a:prstGeom>
        </p:spPr>
        <p:txBody>
          <a:bodyPr anchor="t" rtlCol="false" tIns="0" lIns="0" bIns="0" rIns="0">
            <a:spAutoFit/>
          </a:bodyPr>
          <a:lstStyle/>
          <a:p>
            <a:pPr algn="l">
              <a:lnSpc>
                <a:spcPts val="3248"/>
              </a:lnSpc>
            </a:pPr>
            <a:r>
              <a:rPr lang="en-US" sz="2061">
                <a:solidFill>
                  <a:srgbClr val="404155"/>
                </a:solidFill>
                <a:latin typeface="Corben"/>
                <a:ea typeface="Corben"/>
                <a:cs typeface="Corben"/>
                <a:sym typeface="Corben"/>
              </a:rPr>
              <a:t>Utilized IQR (Interquartile Range) and Z-score methods to identify and remove extreme outliers that could skew analysis.</a:t>
            </a:r>
          </a:p>
        </p:txBody>
      </p:sp>
      <p:sp>
        <p:nvSpPr>
          <p:cNvPr name="TextBox 31" id="31"/>
          <p:cNvSpPr txBox="true"/>
          <p:nvPr/>
        </p:nvSpPr>
        <p:spPr>
          <a:xfrm rot="0">
            <a:off x="6894909" y="6805908"/>
            <a:ext cx="3989184" cy="410166"/>
          </a:xfrm>
          <a:prstGeom prst="rect">
            <a:avLst/>
          </a:prstGeom>
        </p:spPr>
        <p:txBody>
          <a:bodyPr anchor="t" rtlCol="false" tIns="0" lIns="0" bIns="0" rIns="0">
            <a:spAutoFit/>
          </a:bodyPr>
          <a:lstStyle/>
          <a:p>
            <a:pPr algn="l">
              <a:lnSpc>
                <a:spcPts val="3187"/>
              </a:lnSpc>
            </a:pPr>
            <a:r>
              <a:rPr lang="en-US" sz="2561">
                <a:solidFill>
                  <a:srgbClr val="404155"/>
                </a:solidFill>
                <a:latin typeface="Corben"/>
                <a:ea typeface="Corben"/>
                <a:cs typeface="Corben"/>
                <a:sym typeface="Corben"/>
              </a:rPr>
              <a:t>Missing Value Imputation</a:t>
            </a:r>
          </a:p>
        </p:txBody>
      </p:sp>
      <p:sp>
        <p:nvSpPr>
          <p:cNvPr name="TextBox 32" id="32"/>
          <p:cNvSpPr txBox="true"/>
          <p:nvPr/>
        </p:nvSpPr>
        <p:spPr>
          <a:xfrm rot="0">
            <a:off x="6894909" y="7221141"/>
            <a:ext cx="4612329" cy="1692278"/>
          </a:xfrm>
          <a:prstGeom prst="rect">
            <a:avLst/>
          </a:prstGeom>
        </p:spPr>
        <p:txBody>
          <a:bodyPr anchor="t" rtlCol="false" tIns="0" lIns="0" bIns="0" rIns="0">
            <a:spAutoFit/>
          </a:bodyPr>
          <a:lstStyle/>
          <a:p>
            <a:pPr algn="l">
              <a:lnSpc>
                <a:spcPts val="3248"/>
              </a:lnSpc>
            </a:pPr>
            <a:r>
              <a:rPr lang="en-US" sz="2061">
                <a:solidFill>
                  <a:srgbClr val="404155"/>
                </a:solidFill>
                <a:latin typeface="Corben"/>
                <a:ea typeface="Corben"/>
                <a:cs typeface="Corben"/>
                <a:sym typeface="Corben"/>
              </a:rPr>
              <a:t>Strategically filled missing values using the median for numerical data and mode for categorical data, maintaining data integrity.</a:t>
            </a:r>
          </a:p>
        </p:txBody>
      </p:sp>
      <p:sp>
        <p:nvSpPr>
          <p:cNvPr name="TextBox 33" id="33"/>
          <p:cNvSpPr txBox="true"/>
          <p:nvPr/>
        </p:nvSpPr>
        <p:spPr>
          <a:xfrm rot="0">
            <a:off x="918715" y="175765"/>
            <a:ext cx="1018584" cy="500063"/>
          </a:xfrm>
          <a:prstGeom prst="rect">
            <a:avLst/>
          </a:prstGeom>
        </p:spPr>
        <p:txBody>
          <a:bodyPr anchor="t" rtlCol="false" tIns="0" lIns="0" bIns="0" rIns="0">
            <a:spAutoFit/>
          </a:bodyPr>
          <a:lstStyle/>
          <a:p>
            <a:pPr algn="ctr">
              <a:lnSpc>
                <a:spcPts val="3561"/>
              </a:lnSpc>
            </a:pPr>
            <a:r>
              <a:rPr lang="en-US" sz="2187">
                <a:solidFill>
                  <a:srgbClr val="000000"/>
                </a:solidFill>
                <a:latin typeface="Corben"/>
                <a:ea typeface="Corben"/>
                <a:cs typeface="Corben"/>
                <a:sym typeface="Corben"/>
              </a:rPr>
              <a:t>Obj-1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4138879" y="449161"/>
            <a:ext cx="10404577" cy="943127"/>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Dataset Explanation: Overview</a:t>
            </a:r>
          </a:p>
        </p:txBody>
      </p:sp>
      <p:sp>
        <p:nvSpPr>
          <p:cNvPr name="TextBox 7" id="7"/>
          <p:cNvSpPr txBox="true"/>
          <p:nvPr/>
        </p:nvSpPr>
        <p:spPr>
          <a:xfrm rot="0">
            <a:off x="1028700" y="1962617"/>
            <a:ext cx="16303523" cy="1135513"/>
          </a:xfrm>
          <a:prstGeom prst="rect">
            <a:avLst/>
          </a:prstGeom>
        </p:spPr>
        <p:txBody>
          <a:bodyPr anchor="t" rtlCol="false" tIns="0" lIns="0" bIns="0" rIns="0">
            <a:spAutoFit/>
          </a:bodyPr>
          <a:lstStyle/>
          <a:p>
            <a:pPr algn="l">
              <a:lnSpc>
                <a:spcPts val="4213"/>
              </a:lnSpc>
            </a:pPr>
            <a:r>
              <a:rPr lang="en-US" sz="2586">
                <a:solidFill>
                  <a:srgbClr val="404155"/>
                </a:solidFill>
                <a:latin typeface="Corben"/>
                <a:ea typeface="Corben"/>
                <a:cs typeface="Corben"/>
                <a:sym typeface="Corben"/>
              </a:rPr>
              <a:t>Our analysis leverages five distinct yet interconnected datasets, each representing a crucial stage in the MBA admissions funnel.</a:t>
            </a:r>
          </a:p>
        </p:txBody>
      </p:sp>
      <p:sp>
        <p:nvSpPr>
          <p:cNvPr name="Freeform 8" id="8"/>
          <p:cNvSpPr/>
          <p:nvPr/>
        </p:nvSpPr>
        <p:spPr>
          <a:xfrm flipH="false" flipV="false" rot="0">
            <a:off x="987475" y="3823395"/>
            <a:ext cx="16312991" cy="4093083"/>
          </a:xfrm>
          <a:custGeom>
            <a:avLst/>
            <a:gdLst/>
            <a:ahLst/>
            <a:cxnLst/>
            <a:rect r="r" b="b" t="t" l="l"/>
            <a:pathLst>
              <a:path h="4093083" w="16312991">
                <a:moveTo>
                  <a:pt x="0" y="0"/>
                </a:moveTo>
                <a:lnTo>
                  <a:pt x="16312991" y="0"/>
                </a:lnTo>
                <a:lnTo>
                  <a:pt x="16312991" y="4093083"/>
                </a:lnTo>
                <a:lnTo>
                  <a:pt x="0" y="4093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85580" y="3845871"/>
            <a:ext cx="2685012"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Leads</a:t>
            </a:r>
          </a:p>
        </p:txBody>
      </p:sp>
      <p:sp>
        <p:nvSpPr>
          <p:cNvPr name="TextBox 10" id="10"/>
          <p:cNvSpPr txBox="true"/>
          <p:nvPr/>
        </p:nvSpPr>
        <p:spPr>
          <a:xfrm rot="0">
            <a:off x="4547149" y="3845871"/>
            <a:ext cx="268024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19.9K+</a:t>
            </a:r>
          </a:p>
        </p:txBody>
      </p:sp>
      <p:sp>
        <p:nvSpPr>
          <p:cNvPr name="TextBox 11" id="11"/>
          <p:cNvSpPr txBox="true"/>
          <p:nvPr/>
        </p:nvSpPr>
        <p:spPr>
          <a:xfrm rot="0">
            <a:off x="7803947" y="3845871"/>
            <a:ext cx="919876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Initial contact information, source, demographics.</a:t>
            </a:r>
          </a:p>
        </p:txBody>
      </p:sp>
      <p:sp>
        <p:nvSpPr>
          <p:cNvPr name="TextBox 12" id="12"/>
          <p:cNvSpPr txBox="true"/>
          <p:nvPr/>
        </p:nvSpPr>
        <p:spPr>
          <a:xfrm rot="0">
            <a:off x="1285580" y="4658763"/>
            <a:ext cx="2685012"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Applications</a:t>
            </a:r>
          </a:p>
        </p:txBody>
      </p:sp>
      <p:sp>
        <p:nvSpPr>
          <p:cNvPr name="TextBox 13" id="13"/>
          <p:cNvSpPr txBox="true"/>
          <p:nvPr/>
        </p:nvSpPr>
        <p:spPr>
          <a:xfrm rot="0">
            <a:off x="4547149" y="4658763"/>
            <a:ext cx="268024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~5–6K</a:t>
            </a:r>
          </a:p>
        </p:txBody>
      </p:sp>
      <p:sp>
        <p:nvSpPr>
          <p:cNvPr name="TextBox 14" id="14"/>
          <p:cNvSpPr txBox="true"/>
          <p:nvPr/>
        </p:nvSpPr>
        <p:spPr>
          <a:xfrm rot="0">
            <a:off x="7803947" y="4658763"/>
            <a:ext cx="919876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Personal &amp; academic history, work experience, lead stage.</a:t>
            </a:r>
          </a:p>
        </p:txBody>
      </p:sp>
      <p:sp>
        <p:nvSpPr>
          <p:cNvPr name="TextBox 15" id="15"/>
          <p:cNvSpPr txBox="true"/>
          <p:nvPr/>
        </p:nvSpPr>
        <p:spPr>
          <a:xfrm rot="0">
            <a:off x="1285580" y="5471665"/>
            <a:ext cx="2685012"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Tests</a:t>
            </a:r>
          </a:p>
        </p:txBody>
      </p:sp>
      <p:sp>
        <p:nvSpPr>
          <p:cNvPr name="TextBox 16" id="16"/>
          <p:cNvSpPr txBox="true"/>
          <p:nvPr/>
        </p:nvSpPr>
        <p:spPr>
          <a:xfrm rot="0">
            <a:off x="4547149" y="5471665"/>
            <a:ext cx="268024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~200–500</a:t>
            </a:r>
          </a:p>
        </p:txBody>
      </p:sp>
      <p:sp>
        <p:nvSpPr>
          <p:cNvPr name="TextBox 17" id="17"/>
          <p:cNvSpPr txBox="true"/>
          <p:nvPr/>
        </p:nvSpPr>
        <p:spPr>
          <a:xfrm rot="0">
            <a:off x="7803947" y="5471665"/>
            <a:ext cx="919876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Candidate performance, test scores, demographics.</a:t>
            </a:r>
          </a:p>
        </p:txBody>
      </p:sp>
      <p:sp>
        <p:nvSpPr>
          <p:cNvPr name="TextBox 18" id="18"/>
          <p:cNvSpPr txBox="true"/>
          <p:nvPr/>
        </p:nvSpPr>
        <p:spPr>
          <a:xfrm rot="0">
            <a:off x="1285580" y="6284566"/>
            <a:ext cx="2685012"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Tokens</a:t>
            </a:r>
          </a:p>
        </p:txBody>
      </p:sp>
      <p:sp>
        <p:nvSpPr>
          <p:cNvPr name="TextBox 19" id="19"/>
          <p:cNvSpPr txBox="true"/>
          <p:nvPr/>
        </p:nvSpPr>
        <p:spPr>
          <a:xfrm rot="0">
            <a:off x="4547149" y="6284566"/>
            <a:ext cx="268024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~85–100</a:t>
            </a:r>
          </a:p>
        </p:txBody>
      </p:sp>
      <p:sp>
        <p:nvSpPr>
          <p:cNvPr name="TextBox 20" id="20"/>
          <p:cNvSpPr txBox="true"/>
          <p:nvPr/>
        </p:nvSpPr>
        <p:spPr>
          <a:xfrm rot="0">
            <a:off x="7803947" y="6284566"/>
            <a:ext cx="919876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Payment status, offer details, loan processing information.</a:t>
            </a:r>
          </a:p>
        </p:txBody>
      </p:sp>
      <p:sp>
        <p:nvSpPr>
          <p:cNvPr name="TextBox 21" id="21"/>
          <p:cNvSpPr txBox="true"/>
          <p:nvPr/>
        </p:nvSpPr>
        <p:spPr>
          <a:xfrm rot="0">
            <a:off x="1285580" y="7097468"/>
            <a:ext cx="2685012"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Enrollments</a:t>
            </a:r>
          </a:p>
        </p:txBody>
      </p:sp>
      <p:sp>
        <p:nvSpPr>
          <p:cNvPr name="TextBox 22" id="22"/>
          <p:cNvSpPr txBox="true"/>
          <p:nvPr/>
        </p:nvSpPr>
        <p:spPr>
          <a:xfrm rot="0">
            <a:off x="4547149" y="7097468"/>
            <a:ext cx="268024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~60–70</a:t>
            </a:r>
          </a:p>
        </p:txBody>
      </p:sp>
      <p:sp>
        <p:nvSpPr>
          <p:cNvPr name="TextBox 23" id="23"/>
          <p:cNvSpPr txBox="true"/>
          <p:nvPr/>
        </p:nvSpPr>
        <p:spPr>
          <a:xfrm rot="0">
            <a:off x="7803947" y="7097468"/>
            <a:ext cx="9198769" cy="50006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Final enrolment status, programme details.</a:t>
            </a:r>
          </a:p>
        </p:txBody>
      </p:sp>
      <p:sp>
        <p:nvSpPr>
          <p:cNvPr name="TextBox 24" id="24"/>
          <p:cNvSpPr txBox="true"/>
          <p:nvPr/>
        </p:nvSpPr>
        <p:spPr>
          <a:xfrm rot="0">
            <a:off x="992238" y="8059188"/>
            <a:ext cx="16303523" cy="947737"/>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Each dataset provides unique insights into the candidate's journey, collectively painting a comprehensive picture of the admission funnel.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0442" y="260614"/>
            <a:ext cx="16388858" cy="9765782"/>
            <a:chOff x="0" y="0"/>
            <a:chExt cx="21851810" cy="13021043"/>
          </a:xfrm>
        </p:grpSpPr>
        <p:sp>
          <p:nvSpPr>
            <p:cNvPr name="Freeform 3" id="3"/>
            <p:cNvSpPr/>
            <p:nvPr/>
          </p:nvSpPr>
          <p:spPr>
            <a:xfrm flipH="false" flipV="false" rot="0">
              <a:off x="0" y="0"/>
              <a:ext cx="21851747" cy="13021056"/>
            </a:xfrm>
            <a:custGeom>
              <a:avLst/>
              <a:gdLst/>
              <a:ahLst/>
              <a:cxnLst/>
              <a:rect r="r" b="b" t="t" l="l"/>
              <a:pathLst>
                <a:path h="13021056" w="21851747">
                  <a:moveTo>
                    <a:pt x="0" y="0"/>
                  </a:moveTo>
                  <a:lnTo>
                    <a:pt x="21851747" y="0"/>
                  </a:lnTo>
                  <a:lnTo>
                    <a:pt x="21851747" y="13021056"/>
                  </a:lnTo>
                  <a:lnTo>
                    <a:pt x="0" y="13021056"/>
                  </a:lnTo>
                  <a:lnTo>
                    <a:pt x="0" y="0"/>
                  </a:lnTo>
                  <a:close/>
                </a:path>
              </a:pathLst>
            </a:custGeom>
            <a:blipFill>
              <a:blip r:embed="rId3"/>
              <a:stretch>
                <a:fillRect l="0" t="-314" r="0" b="-313"/>
              </a:stretch>
            </a:blipFill>
          </p:spPr>
        </p:sp>
      </p:grpSp>
      <p:sp>
        <p:nvSpPr>
          <p:cNvPr name="TextBox 4" id="4"/>
          <p:cNvSpPr txBox="true"/>
          <p:nvPr/>
        </p:nvSpPr>
        <p:spPr>
          <a:xfrm rot="0">
            <a:off x="10809799" y="7647870"/>
            <a:ext cx="6449501" cy="1720244"/>
          </a:xfrm>
          <a:prstGeom prst="rect">
            <a:avLst/>
          </a:prstGeom>
        </p:spPr>
        <p:txBody>
          <a:bodyPr anchor="t" rtlCol="false" tIns="0" lIns="0" bIns="0" rIns="0">
            <a:spAutoFit/>
          </a:bodyPr>
          <a:lstStyle/>
          <a:p>
            <a:pPr algn="l">
              <a:lnSpc>
                <a:spcPts val="7563"/>
              </a:lnSpc>
            </a:pPr>
            <a:r>
              <a:rPr lang="en-US" b="true" sz="10083" spc="-99">
                <a:solidFill>
                  <a:srgbClr val="8B61C2"/>
                </a:solidFill>
                <a:latin typeface="Neue Machina Ultra-Bold"/>
                <a:ea typeface="Neue Machina Ultra-Bold"/>
                <a:cs typeface="Neue Machina Ultra-Bold"/>
                <a:sym typeface="Neue Machina Ultra-Bold"/>
              </a:rPr>
              <a:t>LEADS DATA 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0698"/>
            <a:ext cx="16230600" cy="878002"/>
          </a:xfrm>
          <a:custGeom>
            <a:avLst/>
            <a:gdLst/>
            <a:ahLst/>
            <a:cxnLst/>
            <a:rect r="r" b="b" t="t" l="l"/>
            <a:pathLst>
              <a:path h="878002" w="16230600">
                <a:moveTo>
                  <a:pt x="0" y="0"/>
                </a:moveTo>
                <a:lnTo>
                  <a:pt x="16230600" y="0"/>
                </a:lnTo>
                <a:lnTo>
                  <a:pt x="16230600" y="878002"/>
                </a:lnTo>
                <a:lnTo>
                  <a:pt x="0" y="878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3969" y="1213352"/>
            <a:ext cx="5315521" cy="2777357"/>
            <a:chOff x="0" y="0"/>
            <a:chExt cx="7087362" cy="3703142"/>
          </a:xfrm>
        </p:grpSpPr>
        <p:sp>
          <p:nvSpPr>
            <p:cNvPr name="Freeform 4" id="4"/>
            <p:cNvSpPr/>
            <p:nvPr/>
          </p:nvSpPr>
          <p:spPr>
            <a:xfrm flipH="false" flipV="false" rot="0">
              <a:off x="0" y="0"/>
              <a:ext cx="7087362" cy="3703193"/>
            </a:xfrm>
            <a:custGeom>
              <a:avLst/>
              <a:gdLst/>
              <a:ahLst/>
              <a:cxnLst/>
              <a:rect r="r" b="b" t="t" l="l"/>
              <a:pathLst>
                <a:path h="3703193" w="7087362">
                  <a:moveTo>
                    <a:pt x="0" y="0"/>
                  </a:moveTo>
                  <a:lnTo>
                    <a:pt x="7087362" y="0"/>
                  </a:lnTo>
                  <a:lnTo>
                    <a:pt x="7087362" y="3703193"/>
                  </a:lnTo>
                  <a:lnTo>
                    <a:pt x="0" y="3703193"/>
                  </a:lnTo>
                  <a:lnTo>
                    <a:pt x="0" y="0"/>
                  </a:lnTo>
                  <a:close/>
                </a:path>
              </a:pathLst>
            </a:custGeom>
            <a:blipFill>
              <a:blip r:embed="rId4"/>
              <a:stretch>
                <a:fillRect l="-26" t="0" r="-26" b="1"/>
              </a:stretch>
            </a:blipFill>
          </p:spPr>
        </p:sp>
      </p:grpSp>
      <p:grpSp>
        <p:nvGrpSpPr>
          <p:cNvPr name="Group 5" id="5"/>
          <p:cNvGrpSpPr/>
          <p:nvPr/>
        </p:nvGrpSpPr>
        <p:grpSpPr>
          <a:xfrm rot="0">
            <a:off x="772820" y="4063460"/>
            <a:ext cx="4826670" cy="2365067"/>
            <a:chOff x="0" y="0"/>
            <a:chExt cx="6435560" cy="3153423"/>
          </a:xfrm>
        </p:grpSpPr>
        <p:sp>
          <p:nvSpPr>
            <p:cNvPr name="Freeform 6" id="6"/>
            <p:cNvSpPr/>
            <p:nvPr/>
          </p:nvSpPr>
          <p:spPr>
            <a:xfrm flipH="false" flipV="false" rot="0">
              <a:off x="0" y="0"/>
              <a:ext cx="6435598" cy="3153410"/>
            </a:xfrm>
            <a:custGeom>
              <a:avLst/>
              <a:gdLst/>
              <a:ahLst/>
              <a:cxnLst/>
              <a:rect r="r" b="b" t="t" l="l"/>
              <a:pathLst>
                <a:path h="3153410" w="6435598">
                  <a:moveTo>
                    <a:pt x="0" y="0"/>
                  </a:moveTo>
                  <a:lnTo>
                    <a:pt x="6435598" y="0"/>
                  </a:lnTo>
                  <a:lnTo>
                    <a:pt x="6435598" y="3153410"/>
                  </a:lnTo>
                  <a:lnTo>
                    <a:pt x="0" y="3153410"/>
                  </a:lnTo>
                  <a:lnTo>
                    <a:pt x="0" y="0"/>
                  </a:lnTo>
                  <a:close/>
                </a:path>
              </a:pathLst>
            </a:custGeom>
            <a:blipFill>
              <a:blip r:embed="rId5"/>
              <a:stretch>
                <a:fillRect l="0" t="-31" r="0" b="-32"/>
              </a:stretch>
            </a:blipFill>
          </p:spPr>
        </p:sp>
      </p:grpSp>
      <p:grpSp>
        <p:nvGrpSpPr>
          <p:cNvPr name="Group 7" id="7"/>
          <p:cNvGrpSpPr/>
          <p:nvPr/>
        </p:nvGrpSpPr>
        <p:grpSpPr>
          <a:xfrm rot="0">
            <a:off x="6532740" y="1375743"/>
            <a:ext cx="5040220" cy="2753220"/>
            <a:chOff x="0" y="0"/>
            <a:chExt cx="6720294" cy="3670960"/>
          </a:xfrm>
        </p:grpSpPr>
        <p:sp>
          <p:nvSpPr>
            <p:cNvPr name="Freeform 8" id="8"/>
            <p:cNvSpPr/>
            <p:nvPr/>
          </p:nvSpPr>
          <p:spPr>
            <a:xfrm flipH="false" flipV="false" rot="0">
              <a:off x="0" y="0"/>
              <a:ext cx="6720332" cy="3670935"/>
            </a:xfrm>
            <a:custGeom>
              <a:avLst/>
              <a:gdLst/>
              <a:ahLst/>
              <a:cxnLst/>
              <a:rect r="r" b="b" t="t" l="l"/>
              <a:pathLst>
                <a:path h="3670935" w="6720332">
                  <a:moveTo>
                    <a:pt x="0" y="0"/>
                  </a:moveTo>
                  <a:lnTo>
                    <a:pt x="6720332" y="0"/>
                  </a:lnTo>
                  <a:lnTo>
                    <a:pt x="6720332" y="3670935"/>
                  </a:lnTo>
                  <a:lnTo>
                    <a:pt x="0" y="3670935"/>
                  </a:lnTo>
                  <a:lnTo>
                    <a:pt x="0" y="0"/>
                  </a:lnTo>
                  <a:close/>
                </a:path>
              </a:pathLst>
            </a:custGeom>
            <a:blipFill>
              <a:blip r:embed="rId6"/>
              <a:stretch>
                <a:fillRect l="-48" t="0" r="-48" b="0"/>
              </a:stretch>
            </a:blipFill>
          </p:spPr>
        </p:sp>
      </p:grpSp>
      <p:grpSp>
        <p:nvGrpSpPr>
          <p:cNvPr name="Group 9" id="9"/>
          <p:cNvGrpSpPr/>
          <p:nvPr/>
        </p:nvGrpSpPr>
        <p:grpSpPr>
          <a:xfrm rot="0">
            <a:off x="6738137" y="4471864"/>
            <a:ext cx="5108753" cy="2797045"/>
            <a:chOff x="0" y="0"/>
            <a:chExt cx="6811670" cy="3729393"/>
          </a:xfrm>
        </p:grpSpPr>
        <p:sp>
          <p:nvSpPr>
            <p:cNvPr name="Freeform 10" id="10"/>
            <p:cNvSpPr/>
            <p:nvPr/>
          </p:nvSpPr>
          <p:spPr>
            <a:xfrm flipH="false" flipV="false" rot="0">
              <a:off x="0" y="0"/>
              <a:ext cx="6811645" cy="3729355"/>
            </a:xfrm>
            <a:custGeom>
              <a:avLst/>
              <a:gdLst/>
              <a:ahLst/>
              <a:cxnLst/>
              <a:rect r="r" b="b" t="t" l="l"/>
              <a:pathLst>
                <a:path h="3729355" w="6811645">
                  <a:moveTo>
                    <a:pt x="0" y="0"/>
                  </a:moveTo>
                  <a:lnTo>
                    <a:pt x="6811645" y="0"/>
                  </a:lnTo>
                  <a:lnTo>
                    <a:pt x="6811645" y="3729355"/>
                  </a:lnTo>
                  <a:lnTo>
                    <a:pt x="0" y="3729355"/>
                  </a:lnTo>
                  <a:lnTo>
                    <a:pt x="0" y="0"/>
                  </a:lnTo>
                  <a:close/>
                </a:path>
              </a:pathLst>
            </a:custGeom>
            <a:blipFill>
              <a:blip r:embed="rId7"/>
              <a:stretch>
                <a:fillRect l="-90" t="0" r="-90" b="-1"/>
              </a:stretch>
            </a:blipFill>
          </p:spPr>
        </p:sp>
      </p:grpSp>
      <p:grpSp>
        <p:nvGrpSpPr>
          <p:cNvPr name="Group 11" id="11"/>
          <p:cNvGrpSpPr/>
          <p:nvPr/>
        </p:nvGrpSpPr>
        <p:grpSpPr>
          <a:xfrm rot="0">
            <a:off x="283969" y="6428537"/>
            <a:ext cx="6248762" cy="3210306"/>
            <a:chOff x="0" y="0"/>
            <a:chExt cx="8331683" cy="4280408"/>
          </a:xfrm>
        </p:grpSpPr>
        <p:sp>
          <p:nvSpPr>
            <p:cNvPr name="Freeform 12" id="12"/>
            <p:cNvSpPr/>
            <p:nvPr/>
          </p:nvSpPr>
          <p:spPr>
            <a:xfrm flipH="false" flipV="false" rot="0">
              <a:off x="0" y="0"/>
              <a:ext cx="8331708" cy="4280408"/>
            </a:xfrm>
            <a:custGeom>
              <a:avLst/>
              <a:gdLst/>
              <a:ahLst/>
              <a:cxnLst/>
              <a:rect r="r" b="b" t="t" l="l"/>
              <a:pathLst>
                <a:path h="4280408" w="8331708">
                  <a:moveTo>
                    <a:pt x="0" y="0"/>
                  </a:moveTo>
                  <a:lnTo>
                    <a:pt x="8331708" y="0"/>
                  </a:lnTo>
                  <a:lnTo>
                    <a:pt x="8331708" y="4280408"/>
                  </a:lnTo>
                  <a:lnTo>
                    <a:pt x="0" y="4280408"/>
                  </a:lnTo>
                  <a:lnTo>
                    <a:pt x="0" y="0"/>
                  </a:lnTo>
                  <a:close/>
                </a:path>
              </a:pathLst>
            </a:custGeom>
            <a:blipFill>
              <a:blip r:embed="rId8"/>
              <a:stretch>
                <a:fillRect l="-16" t="0" r="-16" b="0"/>
              </a:stretch>
            </a:blipFill>
          </p:spPr>
        </p:sp>
      </p:grpSp>
      <p:grpSp>
        <p:nvGrpSpPr>
          <p:cNvPr name="Group 13" id="13"/>
          <p:cNvGrpSpPr/>
          <p:nvPr/>
        </p:nvGrpSpPr>
        <p:grpSpPr>
          <a:xfrm rot="0">
            <a:off x="12238530" y="1375743"/>
            <a:ext cx="5510517" cy="4938808"/>
            <a:chOff x="0" y="0"/>
            <a:chExt cx="7347356" cy="6585077"/>
          </a:xfrm>
        </p:grpSpPr>
        <p:sp>
          <p:nvSpPr>
            <p:cNvPr name="Freeform 14" id="14"/>
            <p:cNvSpPr/>
            <p:nvPr/>
          </p:nvSpPr>
          <p:spPr>
            <a:xfrm flipH="false" flipV="false" rot="0">
              <a:off x="0" y="0"/>
              <a:ext cx="7347331" cy="6585077"/>
            </a:xfrm>
            <a:custGeom>
              <a:avLst/>
              <a:gdLst/>
              <a:ahLst/>
              <a:cxnLst/>
              <a:rect r="r" b="b" t="t" l="l"/>
              <a:pathLst>
                <a:path h="6585077" w="7347331">
                  <a:moveTo>
                    <a:pt x="0" y="0"/>
                  </a:moveTo>
                  <a:lnTo>
                    <a:pt x="7347331" y="0"/>
                  </a:lnTo>
                  <a:lnTo>
                    <a:pt x="7347331" y="6585077"/>
                  </a:lnTo>
                  <a:lnTo>
                    <a:pt x="0" y="6585077"/>
                  </a:lnTo>
                  <a:lnTo>
                    <a:pt x="0" y="0"/>
                  </a:lnTo>
                  <a:close/>
                </a:path>
              </a:pathLst>
            </a:custGeom>
            <a:blipFill>
              <a:blip r:embed="rId9"/>
              <a:stretch>
                <a:fillRect l="0" t="-48" r="0" b="-48"/>
              </a:stretch>
            </a:blipFill>
          </p:spPr>
        </p:sp>
      </p:grpSp>
      <p:grpSp>
        <p:nvGrpSpPr>
          <p:cNvPr name="Group 15" id="15"/>
          <p:cNvGrpSpPr/>
          <p:nvPr/>
        </p:nvGrpSpPr>
        <p:grpSpPr>
          <a:xfrm rot="0">
            <a:off x="12238530" y="6731498"/>
            <a:ext cx="5692607" cy="2604364"/>
            <a:chOff x="0" y="0"/>
            <a:chExt cx="7590142" cy="3472485"/>
          </a:xfrm>
        </p:grpSpPr>
        <p:sp>
          <p:nvSpPr>
            <p:cNvPr name="Freeform 16" id="16"/>
            <p:cNvSpPr/>
            <p:nvPr/>
          </p:nvSpPr>
          <p:spPr>
            <a:xfrm flipH="false" flipV="false" rot="0">
              <a:off x="0" y="0"/>
              <a:ext cx="7590155" cy="3472434"/>
            </a:xfrm>
            <a:custGeom>
              <a:avLst/>
              <a:gdLst/>
              <a:ahLst/>
              <a:cxnLst/>
              <a:rect r="r" b="b" t="t" l="l"/>
              <a:pathLst>
                <a:path h="3472434" w="7590155">
                  <a:moveTo>
                    <a:pt x="0" y="0"/>
                  </a:moveTo>
                  <a:lnTo>
                    <a:pt x="7590155" y="0"/>
                  </a:lnTo>
                  <a:lnTo>
                    <a:pt x="7590155" y="3472434"/>
                  </a:lnTo>
                  <a:lnTo>
                    <a:pt x="0" y="3472434"/>
                  </a:lnTo>
                  <a:lnTo>
                    <a:pt x="0" y="0"/>
                  </a:lnTo>
                  <a:close/>
                </a:path>
              </a:pathLst>
            </a:custGeom>
            <a:blipFill>
              <a:blip r:embed="rId10"/>
              <a:stretch>
                <a:fillRect l="0" t="-38" r="0" b="-39"/>
              </a:stretch>
            </a:blipFill>
          </p:spPr>
        </p:sp>
      </p:grpSp>
      <p:grpSp>
        <p:nvGrpSpPr>
          <p:cNvPr name="Group 17" id="17"/>
          <p:cNvGrpSpPr/>
          <p:nvPr/>
        </p:nvGrpSpPr>
        <p:grpSpPr>
          <a:xfrm rot="0">
            <a:off x="6906635" y="7370550"/>
            <a:ext cx="4958001" cy="2268284"/>
            <a:chOff x="0" y="0"/>
            <a:chExt cx="6610668" cy="3024378"/>
          </a:xfrm>
        </p:grpSpPr>
        <p:sp>
          <p:nvSpPr>
            <p:cNvPr name="Freeform 18" id="18"/>
            <p:cNvSpPr/>
            <p:nvPr/>
          </p:nvSpPr>
          <p:spPr>
            <a:xfrm flipH="false" flipV="false" rot="0">
              <a:off x="0" y="0"/>
              <a:ext cx="6610604" cy="3024378"/>
            </a:xfrm>
            <a:custGeom>
              <a:avLst/>
              <a:gdLst/>
              <a:ahLst/>
              <a:cxnLst/>
              <a:rect r="r" b="b" t="t" l="l"/>
              <a:pathLst>
                <a:path h="3024378" w="6610604">
                  <a:moveTo>
                    <a:pt x="0" y="0"/>
                  </a:moveTo>
                  <a:lnTo>
                    <a:pt x="6610604" y="0"/>
                  </a:lnTo>
                  <a:lnTo>
                    <a:pt x="6610604" y="3024378"/>
                  </a:lnTo>
                  <a:lnTo>
                    <a:pt x="0" y="3024378"/>
                  </a:lnTo>
                  <a:lnTo>
                    <a:pt x="0" y="0"/>
                  </a:lnTo>
                  <a:close/>
                </a:path>
              </a:pathLst>
            </a:custGeom>
            <a:blipFill>
              <a:blip r:embed="rId11"/>
              <a:stretch>
                <a:fillRect l="0" t="-38" r="0" b="-38"/>
              </a:stretch>
            </a:blipFill>
          </p:spPr>
        </p:sp>
      </p:grpSp>
      <p:sp>
        <p:nvSpPr>
          <p:cNvPr name="TextBox 19" id="19"/>
          <p:cNvSpPr txBox="true"/>
          <p:nvPr/>
        </p:nvSpPr>
        <p:spPr>
          <a:xfrm rot="0">
            <a:off x="1028700" y="-81772"/>
            <a:ext cx="16230600" cy="925706"/>
          </a:xfrm>
          <a:prstGeom prst="rect">
            <a:avLst/>
          </a:prstGeom>
        </p:spPr>
        <p:txBody>
          <a:bodyPr anchor="t" rtlCol="false" tIns="0" lIns="0" bIns="0" rIns="0">
            <a:spAutoFit/>
          </a:bodyPr>
          <a:lstStyle/>
          <a:p>
            <a:pPr algn="ctr">
              <a:lnSpc>
                <a:spcPts val="6543"/>
              </a:lnSpc>
            </a:pPr>
            <a:r>
              <a:rPr lang="en-US" sz="4089">
                <a:solidFill>
                  <a:srgbClr val="000000"/>
                </a:solidFill>
                <a:latin typeface="Corben"/>
                <a:ea typeface="Corben"/>
                <a:cs typeface="Corben"/>
                <a:sym typeface="Corben"/>
              </a:rPr>
              <a:t>INSIGHTS AFTER 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81176"/>
              </a:srgbClr>
            </a:solidFill>
            <a:ln w="12700">
              <a:solidFill>
                <a:srgbClr val="000000"/>
              </a:solidFill>
            </a:ln>
          </p:spPr>
        </p:sp>
      </p:grpSp>
      <p:sp>
        <p:nvSpPr>
          <p:cNvPr name="TextBox 6" id="6"/>
          <p:cNvSpPr txBox="true"/>
          <p:nvPr/>
        </p:nvSpPr>
        <p:spPr>
          <a:xfrm rot="0">
            <a:off x="992238" y="1058618"/>
            <a:ext cx="13382330" cy="943127"/>
          </a:xfrm>
          <a:prstGeom prst="rect">
            <a:avLst/>
          </a:prstGeom>
        </p:spPr>
        <p:txBody>
          <a:bodyPr anchor="t" rtlCol="false" tIns="0" lIns="0" bIns="0" rIns="0">
            <a:spAutoFit/>
          </a:bodyPr>
          <a:lstStyle/>
          <a:p>
            <a:pPr algn="l">
              <a:lnSpc>
                <a:spcPts val="6936"/>
              </a:lnSpc>
            </a:pPr>
            <a:r>
              <a:rPr lang="en-US" sz="5562">
                <a:solidFill>
                  <a:srgbClr val="1B1B27"/>
                </a:solidFill>
                <a:latin typeface="Corben"/>
                <a:ea typeface="Corben"/>
                <a:cs typeface="Corben"/>
                <a:sym typeface="Corben"/>
              </a:rPr>
              <a:t>Applications Dataset: Candidate Profiles</a:t>
            </a:r>
          </a:p>
        </p:txBody>
      </p:sp>
      <p:grpSp>
        <p:nvGrpSpPr>
          <p:cNvPr name="Group 7" id="7"/>
          <p:cNvGrpSpPr/>
          <p:nvPr/>
        </p:nvGrpSpPr>
        <p:grpSpPr>
          <a:xfrm rot="0">
            <a:off x="992238" y="2745877"/>
            <a:ext cx="6106287" cy="6106287"/>
            <a:chOff x="0" y="0"/>
            <a:chExt cx="8141716" cy="8141716"/>
          </a:xfrm>
        </p:grpSpPr>
        <p:sp>
          <p:nvSpPr>
            <p:cNvPr name="Freeform 8" id="8" descr="preencoded.png"/>
            <p:cNvSpPr/>
            <p:nvPr/>
          </p:nvSpPr>
          <p:spPr>
            <a:xfrm flipH="false" flipV="false" rot="0">
              <a:off x="0" y="0"/>
              <a:ext cx="8141716" cy="8141716"/>
            </a:xfrm>
            <a:custGeom>
              <a:avLst/>
              <a:gdLst/>
              <a:ahLst/>
              <a:cxnLst/>
              <a:rect r="r" b="b" t="t" l="l"/>
              <a:pathLst>
                <a:path h="8141716" w="8141716">
                  <a:moveTo>
                    <a:pt x="0" y="0"/>
                  </a:moveTo>
                  <a:lnTo>
                    <a:pt x="8141716" y="0"/>
                  </a:lnTo>
                  <a:lnTo>
                    <a:pt x="8141716" y="8141716"/>
                  </a:lnTo>
                  <a:lnTo>
                    <a:pt x="0" y="8141716"/>
                  </a:lnTo>
                  <a:lnTo>
                    <a:pt x="0" y="0"/>
                  </a:lnTo>
                  <a:close/>
                </a:path>
              </a:pathLst>
            </a:custGeom>
            <a:blipFill>
              <a:blip r:embed="rId4"/>
              <a:stretch>
                <a:fillRect l="0" t="0" r="0" b="0"/>
              </a:stretch>
            </a:blipFill>
          </p:spPr>
        </p:sp>
      </p:grpSp>
      <p:sp>
        <p:nvSpPr>
          <p:cNvPr name="TextBox 9" id="9"/>
          <p:cNvSpPr txBox="true"/>
          <p:nvPr/>
        </p:nvSpPr>
        <p:spPr>
          <a:xfrm rot="0">
            <a:off x="7799784" y="2510580"/>
            <a:ext cx="9505359" cy="1395413"/>
          </a:xfrm>
          <a:prstGeom prst="rect">
            <a:avLst/>
          </a:prstGeom>
        </p:spPr>
        <p:txBody>
          <a:bodyPr anchor="t" rtlCol="false" tIns="0" lIns="0" bIns="0" rIns="0">
            <a:spAutoFit/>
          </a:bodyPr>
          <a:lstStyle/>
          <a:p>
            <a:pPr algn="l">
              <a:lnSpc>
                <a:spcPts val="3561"/>
              </a:lnSpc>
            </a:pPr>
            <a:r>
              <a:rPr lang="en-US" sz="2187">
                <a:solidFill>
                  <a:srgbClr val="404155"/>
                </a:solidFill>
                <a:latin typeface="Corben"/>
                <a:ea typeface="Corben"/>
                <a:cs typeface="Corben"/>
                <a:sym typeface="Corben"/>
              </a:rPr>
              <a:t>The Applications dataset captures detailed information submitted by prospective MBA candidates, forming a crucial bridge between initial leads and academic assessment.</a:t>
            </a:r>
          </a:p>
        </p:txBody>
      </p:sp>
      <p:sp>
        <p:nvSpPr>
          <p:cNvPr name="TextBox 10" id="10"/>
          <p:cNvSpPr txBox="true"/>
          <p:nvPr/>
        </p:nvSpPr>
        <p:spPr>
          <a:xfrm rot="0">
            <a:off x="7799784" y="4126554"/>
            <a:ext cx="9505359"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Key Information:</a:t>
            </a:r>
            <a:r>
              <a:rPr lang="en-US" sz="2187">
                <a:solidFill>
                  <a:srgbClr val="404155"/>
                </a:solidFill>
                <a:latin typeface="Corben"/>
                <a:ea typeface="Corben"/>
                <a:cs typeface="Corben"/>
                <a:sym typeface="Corben"/>
              </a:rPr>
              <a:t> Personal history, academic qualifications, and professional work experience.</a:t>
            </a:r>
          </a:p>
        </p:txBody>
      </p:sp>
      <p:sp>
        <p:nvSpPr>
          <p:cNvPr name="TextBox 11" id="11"/>
          <p:cNvSpPr txBox="true"/>
          <p:nvPr/>
        </p:nvSpPr>
        <p:spPr>
          <a:xfrm rot="0">
            <a:off x="7799784" y="5132937"/>
            <a:ext cx="9505359"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Funnel Link:</a:t>
            </a:r>
            <a:r>
              <a:rPr lang="en-US" sz="2187">
                <a:solidFill>
                  <a:srgbClr val="404155"/>
                </a:solidFill>
                <a:latin typeface="Corben"/>
                <a:ea typeface="Corben"/>
                <a:cs typeface="Corben"/>
                <a:sym typeface="Corben"/>
              </a:rPr>
              <a:t> Includes the lead stage at the time of application submission, allowing for tracking of conversion rates from leads.</a:t>
            </a:r>
          </a:p>
        </p:txBody>
      </p:sp>
      <p:sp>
        <p:nvSpPr>
          <p:cNvPr name="TextBox 12" id="12"/>
          <p:cNvSpPr txBox="true"/>
          <p:nvPr/>
        </p:nvSpPr>
        <p:spPr>
          <a:xfrm rot="0">
            <a:off x="7799784" y="6139310"/>
            <a:ext cx="9505359" cy="947737"/>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Assessment Data:</a:t>
            </a:r>
            <a:r>
              <a:rPr lang="en-US" sz="2187">
                <a:solidFill>
                  <a:srgbClr val="404155"/>
                </a:solidFill>
                <a:latin typeface="Corben"/>
                <a:ea typeface="Corben"/>
                <a:cs typeface="Corben"/>
                <a:sym typeface="Corben"/>
              </a:rPr>
              <a:t> Also contains initial test scores, providing a preliminary filter for candidate suitability.</a:t>
            </a:r>
          </a:p>
        </p:txBody>
      </p:sp>
      <p:sp>
        <p:nvSpPr>
          <p:cNvPr name="TextBox 13" id="13"/>
          <p:cNvSpPr txBox="true"/>
          <p:nvPr/>
        </p:nvSpPr>
        <p:spPr>
          <a:xfrm rot="0">
            <a:off x="7799784" y="7145684"/>
            <a:ext cx="9505359" cy="1395413"/>
          </a:xfrm>
          <a:prstGeom prst="rect">
            <a:avLst/>
          </a:prstGeom>
        </p:spPr>
        <p:txBody>
          <a:bodyPr anchor="t" rtlCol="false" tIns="0" lIns="0" bIns="0" rIns="0">
            <a:spAutoFit/>
          </a:bodyPr>
          <a:lstStyle/>
          <a:p>
            <a:pPr algn="l" marL="428813" indent="-142938" lvl="2">
              <a:lnSpc>
                <a:spcPts val="3561"/>
              </a:lnSpc>
              <a:buFont typeface="Arial"/>
              <a:buChar char="⚬"/>
            </a:pPr>
            <a:r>
              <a:rPr lang="en-US" b="true" sz="2187">
                <a:solidFill>
                  <a:srgbClr val="404155"/>
                </a:solidFill>
                <a:latin typeface="Corben Bold"/>
                <a:ea typeface="Corben Bold"/>
                <a:cs typeface="Corben Bold"/>
                <a:sym typeface="Corben Bold"/>
              </a:rPr>
              <a:t>Volume:</a:t>
            </a:r>
            <a:r>
              <a:rPr lang="en-US" sz="2187">
                <a:solidFill>
                  <a:srgbClr val="404155"/>
                </a:solidFill>
                <a:latin typeface="Corben"/>
                <a:ea typeface="Corben"/>
                <a:cs typeface="Corben"/>
                <a:sym typeface="Corben"/>
              </a:rPr>
              <a:t> Comprises approximately 5,000–6,000 applications, indicating a significant number of interested candidates moving forward from the lead stage.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6942" y="393764"/>
            <a:ext cx="18330453" cy="8706964"/>
            <a:chOff x="0" y="0"/>
            <a:chExt cx="24440604" cy="11609286"/>
          </a:xfrm>
        </p:grpSpPr>
        <p:sp>
          <p:nvSpPr>
            <p:cNvPr name="Freeform 3" id="3"/>
            <p:cNvSpPr/>
            <p:nvPr/>
          </p:nvSpPr>
          <p:spPr>
            <a:xfrm flipH="false" flipV="false" rot="0">
              <a:off x="0" y="0"/>
              <a:ext cx="24440642" cy="11609324"/>
            </a:xfrm>
            <a:custGeom>
              <a:avLst/>
              <a:gdLst/>
              <a:ahLst/>
              <a:cxnLst/>
              <a:rect r="r" b="b" t="t" l="l"/>
              <a:pathLst>
                <a:path h="11609324" w="24440642">
                  <a:moveTo>
                    <a:pt x="0" y="0"/>
                  </a:moveTo>
                  <a:lnTo>
                    <a:pt x="24440642" y="0"/>
                  </a:lnTo>
                  <a:lnTo>
                    <a:pt x="24440642" y="11609324"/>
                  </a:lnTo>
                  <a:lnTo>
                    <a:pt x="0" y="11609324"/>
                  </a:lnTo>
                  <a:lnTo>
                    <a:pt x="0" y="0"/>
                  </a:lnTo>
                  <a:close/>
                </a:path>
              </a:pathLst>
            </a:custGeom>
            <a:blipFill>
              <a:blip r:embed="rId3"/>
              <a:stretch>
                <a:fillRect l="-3" t="0" r="-3" b="0"/>
              </a:stretch>
            </a:blipFill>
          </p:spPr>
        </p:sp>
      </p:grpSp>
      <p:sp>
        <p:nvSpPr>
          <p:cNvPr name="TextBox 4" id="4"/>
          <p:cNvSpPr txBox="true"/>
          <p:nvPr/>
        </p:nvSpPr>
        <p:spPr>
          <a:xfrm rot="0">
            <a:off x="11797513" y="9154382"/>
            <a:ext cx="6490487" cy="1173880"/>
          </a:xfrm>
          <a:prstGeom prst="rect">
            <a:avLst/>
          </a:prstGeom>
        </p:spPr>
        <p:txBody>
          <a:bodyPr anchor="t" rtlCol="false" tIns="0" lIns="0" bIns="0" rIns="0">
            <a:spAutoFit/>
          </a:bodyPr>
          <a:lstStyle/>
          <a:p>
            <a:pPr algn="l">
              <a:lnSpc>
                <a:spcPts val="5123"/>
              </a:lnSpc>
            </a:pPr>
            <a:r>
              <a:rPr lang="en-US" b="true" sz="6832" spc="-68">
                <a:solidFill>
                  <a:srgbClr val="8B61C2"/>
                </a:solidFill>
                <a:latin typeface="Neue Machina Ultra-Bold"/>
                <a:ea typeface="Neue Machina Ultra-Bold"/>
                <a:cs typeface="Neue Machina Ultra-Bold"/>
                <a:sym typeface="Neue Machina Ultra-Bold"/>
              </a:rPr>
              <a:t>APPLICATION DATA SET</a:t>
            </a:r>
          </a:p>
        </p:txBody>
      </p:sp>
      <p:sp>
        <p:nvSpPr>
          <p:cNvPr name="TextBox 5" id="5"/>
          <p:cNvSpPr txBox="true"/>
          <p:nvPr/>
        </p:nvSpPr>
        <p:spPr>
          <a:xfrm rot="0">
            <a:off x="844496" y="8834028"/>
            <a:ext cx="1358656" cy="764038"/>
          </a:xfrm>
          <a:prstGeom prst="rect">
            <a:avLst/>
          </a:prstGeom>
        </p:spPr>
        <p:txBody>
          <a:bodyPr anchor="t" rtlCol="false" tIns="0" lIns="0" bIns="0" rIns="0">
            <a:spAutoFit/>
          </a:bodyPr>
          <a:lstStyle/>
          <a:p>
            <a:pPr algn="ctr">
              <a:lnSpc>
                <a:spcPts val="5353"/>
              </a:lnSpc>
            </a:pPr>
            <a:r>
              <a:rPr lang="en-US" b="true" sz="3286" u="sng">
                <a:solidFill>
                  <a:srgbClr val="DD4E6A"/>
                </a:solidFill>
                <a:latin typeface="Corben Bold"/>
                <a:ea typeface="Corben Bold"/>
                <a:cs typeface="Corben Bold"/>
                <a:sym typeface="Corben Bold"/>
              </a:rPr>
              <a:t>P.T.O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DAG9p78pDTM</dc:identifier>
  <dcterms:modified xsi:type="dcterms:W3CDTF">2011-08-01T06:04:30Z</dcterms:modified>
  <cp:revision>1</cp:revision>
  <dc:title>Intership_ppt.pptx</dc:title>
</cp:coreProperties>
</file>